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2" r:id="rId1"/>
  </p:sldMasterIdLst>
  <p:notesMasterIdLst>
    <p:notesMasterId r:id="rId16"/>
  </p:notesMasterIdLst>
  <p:sldIdLst>
    <p:sldId id="256" r:id="rId2"/>
    <p:sldId id="311" r:id="rId3"/>
    <p:sldId id="312" r:id="rId4"/>
    <p:sldId id="270" r:id="rId5"/>
    <p:sldId id="292" r:id="rId6"/>
    <p:sldId id="259" r:id="rId7"/>
    <p:sldId id="310" r:id="rId8"/>
    <p:sldId id="304" r:id="rId9"/>
    <p:sldId id="258" r:id="rId10"/>
    <p:sldId id="303" r:id="rId11"/>
    <p:sldId id="263" r:id="rId12"/>
    <p:sldId id="302" r:id="rId13"/>
    <p:sldId id="283" r:id="rId14"/>
    <p:sldId id="307" r:id="rId15"/>
  </p:sldIdLst>
  <p:sldSz cx="9144000" cy="6858000" type="screen4x3"/>
  <p:notesSz cx="6805613" cy="9939338"/>
  <p:defaultTextStyle>
    <a:defPPr>
      <a:defRPr lang="tr-T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1" userDrawn="1">
          <p15:clr>
            <a:srgbClr val="A4A3A4"/>
          </p15:clr>
        </p15:guide>
        <p15:guide id="2" pos="214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269" autoAdjust="0"/>
    <p:restoredTop sz="94660"/>
  </p:normalViewPr>
  <p:slideViewPr>
    <p:cSldViewPr>
      <p:cViewPr varScale="1">
        <p:scale>
          <a:sx n="106" d="100"/>
          <a:sy n="106" d="100"/>
        </p:scale>
        <p:origin x="1362" y="11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3" d="100"/>
          <a:sy n="83" d="100"/>
        </p:scale>
        <p:origin x="-3192" y="-72"/>
      </p:cViewPr>
      <p:guideLst>
        <p:guide orient="horz" pos="3131"/>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49099" cy="496967"/>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tr-TR"/>
          </a:p>
        </p:txBody>
      </p:sp>
      <p:sp>
        <p:nvSpPr>
          <p:cNvPr id="3" name="2 Veri Yer Tutucusu"/>
          <p:cNvSpPr>
            <a:spLocks noGrp="1"/>
          </p:cNvSpPr>
          <p:nvPr>
            <p:ph type="dt" idx="1"/>
          </p:nvPr>
        </p:nvSpPr>
        <p:spPr>
          <a:xfrm>
            <a:off x="3854939" y="0"/>
            <a:ext cx="2949099" cy="496967"/>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8512B5B1-F47D-4B0C-B4F6-4E330D7E4B80}" type="datetimeFigureOut">
              <a:rPr lang="tr-TR"/>
              <a:pPr>
                <a:defRPr/>
              </a:pPr>
              <a:t>18.9.2019</a:t>
            </a:fld>
            <a:endParaRPr lang="tr-TR"/>
          </a:p>
        </p:txBody>
      </p:sp>
      <p:sp>
        <p:nvSpPr>
          <p:cNvPr id="4" name="3 Slayt Görüntüsü Yer Tutucusu"/>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pPr lvl="0"/>
            <a:endParaRPr lang="tr-TR" noProof="0"/>
          </a:p>
        </p:txBody>
      </p:sp>
      <p:sp>
        <p:nvSpPr>
          <p:cNvPr id="5" name="4 Not Yer Tutucusu"/>
          <p:cNvSpPr>
            <a:spLocks noGrp="1"/>
          </p:cNvSpPr>
          <p:nvPr>
            <p:ph type="body" sz="quarter" idx="3"/>
          </p:nvPr>
        </p:nvSpPr>
        <p:spPr>
          <a:xfrm>
            <a:off x="680562" y="4721186"/>
            <a:ext cx="5444490" cy="4472702"/>
          </a:xfrm>
          <a:prstGeom prst="rect">
            <a:avLst/>
          </a:prstGeom>
        </p:spPr>
        <p:txBody>
          <a:bodyPr vert="horz" lIns="91440" tIns="45720" rIns="91440" bIns="45720" rtlCol="0">
            <a:normAutofit/>
          </a:bodyPr>
          <a:lstStyle/>
          <a:p>
            <a:pPr lvl="0"/>
            <a:r>
              <a:rPr lang="tr-TR" noProof="0" smtClean="0"/>
              <a:t>Asıl metin stillerini düzenlemek için tıklatın</a:t>
            </a:r>
          </a:p>
          <a:p>
            <a:pPr lvl="1"/>
            <a:r>
              <a:rPr lang="tr-TR" noProof="0" smtClean="0"/>
              <a:t>İkinci düzey</a:t>
            </a:r>
          </a:p>
          <a:p>
            <a:pPr lvl="2"/>
            <a:r>
              <a:rPr lang="tr-TR" noProof="0" smtClean="0"/>
              <a:t>Üçüncü düzey</a:t>
            </a:r>
          </a:p>
          <a:p>
            <a:pPr lvl="3"/>
            <a:r>
              <a:rPr lang="tr-TR" noProof="0" smtClean="0"/>
              <a:t>Dördüncü düzey</a:t>
            </a:r>
          </a:p>
          <a:p>
            <a:pPr lvl="4"/>
            <a:r>
              <a:rPr lang="tr-TR" noProof="0" smtClean="0"/>
              <a:t>Beşinci düzey</a:t>
            </a:r>
            <a:endParaRPr lang="tr-TR" noProof="0"/>
          </a:p>
        </p:txBody>
      </p:sp>
      <p:sp>
        <p:nvSpPr>
          <p:cNvPr id="6" name="5 Altbilgi Yer Tutucusu"/>
          <p:cNvSpPr>
            <a:spLocks noGrp="1"/>
          </p:cNvSpPr>
          <p:nvPr>
            <p:ph type="ftr" sz="quarter" idx="4"/>
          </p:nvPr>
        </p:nvSpPr>
        <p:spPr>
          <a:xfrm>
            <a:off x="0" y="9440646"/>
            <a:ext cx="2949099" cy="496967"/>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tr-TR"/>
          </a:p>
        </p:txBody>
      </p:sp>
      <p:sp>
        <p:nvSpPr>
          <p:cNvPr id="7" name="6 Slayt Numarası Yer Tutucusu"/>
          <p:cNvSpPr>
            <a:spLocks noGrp="1"/>
          </p:cNvSpPr>
          <p:nvPr>
            <p:ph type="sldNum" sz="quarter" idx="5"/>
          </p:nvPr>
        </p:nvSpPr>
        <p:spPr>
          <a:xfrm>
            <a:off x="3854939" y="9440646"/>
            <a:ext cx="2949099" cy="496967"/>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18638E4D-0638-4130-892D-C1F252994DF4}" type="slidenum">
              <a:rPr lang="tr-TR"/>
              <a:pPr>
                <a:defRPr/>
              </a:pPr>
              <a:t>‹#›</a:t>
            </a:fld>
            <a:endParaRPr lang="tr-TR"/>
          </a:p>
        </p:txBody>
      </p:sp>
    </p:spTree>
    <p:extLst>
      <p:ext uri="{BB962C8B-B14F-4D97-AF65-F5344CB8AC3E}">
        <p14:creationId xmlns:p14="http://schemas.microsoft.com/office/powerpoint/2010/main" val="182061391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pPr>
              <a:defRPr/>
            </a:pPr>
            <a:fld id="{18638E4D-0638-4130-892D-C1F252994DF4}" type="slidenum">
              <a:rPr lang="tr-TR" smtClean="0"/>
              <a:pPr>
                <a:defRPr/>
              </a:pPr>
              <a:t>1</a:t>
            </a:fld>
            <a:endParaRPr lang="tr-TR"/>
          </a:p>
        </p:txBody>
      </p:sp>
    </p:spTree>
    <p:extLst>
      <p:ext uri="{BB962C8B-B14F-4D97-AF65-F5344CB8AC3E}">
        <p14:creationId xmlns:p14="http://schemas.microsoft.com/office/powerpoint/2010/main" val="26336873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38915" name="2 Not Yer Tutucusu"/>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tr-TR" smtClean="0"/>
          </a:p>
        </p:txBody>
      </p:sp>
      <p:sp>
        <p:nvSpPr>
          <p:cNvPr id="38916" name="3 Slayt Numarası Yer Tutucusu"/>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5102918-1446-4DDD-A753-24ABE142E94C}" type="slidenum">
              <a:rPr lang="tr-TR"/>
              <a:pPr fontAlgn="base">
                <a:spcBef>
                  <a:spcPct val="0"/>
                </a:spcBef>
                <a:spcAft>
                  <a:spcPct val="0"/>
                </a:spcAft>
              </a:pPr>
              <a:t>4</a:t>
            </a:fld>
            <a:endParaRPr lang="tr-TR"/>
          </a:p>
        </p:txBody>
      </p:sp>
    </p:spTree>
    <p:extLst>
      <p:ext uri="{BB962C8B-B14F-4D97-AF65-F5344CB8AC3E}">
        <p14:creationId xmlns:p14="http://schemas.microsoft.com/office/powerpoint/2010/main" val="2059388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pPr>
              <a:defRPr/>
            </a:pPr>
            <a:fld id="{4C3A373C-55B5-43D3-BC9C-A19F3BA6D50A}" type="datetime1">
              <a:rPr lang="tr-TR" smtClean="0"/>
              <a:t>18.9.2019</a:t>
            </a:fld>
            <a:endParaRPr lang="tr-TR"/>
          </a:p>
        </p:txBody>
      </p:sp>
      <p:sp>
        <p:nvSpPr>
          <p:cNvPr id="5" name="Footer Placeholder 4"/>
          <p:cNvSpPr>
            <a:spLocks noGrp="1"/>
          </p:cNvSpPr>
          <p:nvPr>
            <p:ph type="ftr" sz="quarter" idx="11"/>
          </p:nvPr>
        </p:nvSpPr>
        <p:spPr/>
        <p:txBody>
          <a:bodyPr/>
          <a:lstStyle/>
          <a:p>
            <a:pPr>
              <a:defRPr/>
            </a:pPr>
            <a:endParaRPr lang="tr-TR"/>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pPr>
              <a:defRPr/>
            </a:pPr>
            <a:fld id="{186025AF-4317-4A1A-9B44-1CD30F14B2BD}" type="slidenum">
              <a:rPr lang="tr-TR" smtClean="0"/>
              <a:pPr>
                <a:defRPr/>
              </a:pPr>
              <a:t>‹#›</a:t>
            </a:fld>
            <a:endParaRPr lang="tr-TR"/>
          </a:p>
        </p:txBody>
      </p:sp>
    </p:spTree>
    <p:extLst>
      <p:ext uri="{BB962C8B-B14F-4D97-AF65-F5344CB8AC3E}">
        <p14:creationId xmlns:p14="http://schemas.microsoft.com/office/powerpoint/2010/main" val="23928839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pPr>
              <a:defRPr/>
            </a:pPr>
            <a:fld id="{CA9BE168-66F7-4DFF-8A4F-28A6E6A0D63F}" type="datetime1">
              <a:rPr lang="tr-TR" smtClean="0"/>
              <a:t>18.9.2019</a:t>
            </a:fld>
            <a:endParaRPr lang="tr-TR"/>
          </a:p>
        </p:txBody>
      </p:sp>
      <p:sp>
        <p:nvSpPr>
          <p:cNvPr id="5" name="Footer Placeholder 4"/>
          <p:cNvSpPr>
            <a:spLocks noGrp="1"/>
          </p:cNvSpPr>
          <p:nvPr>
            <p:ph type="ftr" sz="quarter" idx="11"/>
          </p:nvPr>
        </p:nvSpPr>
        <p:spPr/>
        <p:txBody>
          <a:bodyPr/>
          <a:lstStyle/>
          <a:p>
            <a:pPr>
              <a:defRPr/>
            </a:pPr>
            <a:endParaRPr lang="tr-TR"/>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pPr>
              <a:defRPr/>
            </a:pPr>
            <a:fld id="{8680D04C-6BE8-4BD9-B0C1-43EDA0E5B2E4}" type="slidenum">
              <a:rPr lang="tr-TR" smtClean="0"/>
              <a:pPr>
                <a:defRPr/>
              </a:pPr>
              <a:t>‹#›</a:t>
            </a:fld>
            <a:endParaRPr lang="tr-TR"/>
          </a:p>
        </p:txBody>
      </p:sp>
    </p:spTree>
    <p:extLst>
      <p:ext uri="{BB962C8B-B14F-4D97-AF65-F5344CB8AC3E}">
        <p14:creationId xmlns:p14="http://schemas.microsoft.com/office/powerpoint/2010/main" val="36941968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pPr>
              <a:defRPr/>
            </a:pPr>
            <a:fld id="{B9D6721C-6864-4BD0-B923-C1A0937BF12F}" type="datetime1">
              <a:rPr lang="tr-TR" smtClean="0"/>
              <a:t>18.9.2019</a:t>
            </a:fld>
            <a:endParaRPr lang="tr-TR"/>
          </a:p>
        </p:txBody>
      </p:sp>
      <p:sp>
        <p:nvSpPr>
          <p:cNvPr id="5" name="Footer Placeholder 4"/>
          <p:cNvSpPr>
            <a:spLocks noGrp="1"/>
          </p:cNvSpPr>
          <p:nvPr>
            <p:ph type="ftr" sz="quarter" idx="11"/>
          </p:nvPr>
        </p:nvSpPr>
        <p:spPr/>
        <p:txBody>
          <a:bodyPr/>
          <a:lstStyle/>
          <a:p>
            <a:pPr>
              <a:defRPr/>
            </a:pPr>
            <a:endParaRPr lang="tr-TR"/>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pPr>
              <a:defRPr/>
            </a:pPr>
            <a:fld id="{8680D04C-6BE8-4BD9-B0C1-43EDA0E5B2E4}" type="slidenum">
              <a:rPr lang="tr-TR" smtClean="0"/>
              <a:pPr>
                <a:defRPr/>
              </a:pPr>
              <a:t>‹#›</a:t>
            </a:fld>
            <a:endParaRPr lang="tr-TR"/>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8900549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pPr>
              <a:defRPr/>
            </a:pPr>
            <a:fld id="{7E1560DD-CE3E-46C1-BEBC-9415F8F29754}" type="datetime1">
              <a:rPr lang="tr-TR" smtClean="0"/>
              <a:t>18.9.2019</a:t>
            </a:fld>
            <a:endParaRPr lang="tr-TR"/>
          </a:p>
        </p:txBody>
      </p:sp>
      <p:sp>
        <p:nvSpPr>
          <p:cNvPr id="6" name="Footer Placeholder 5"/>
          <p:cNvSpPr>
            <a:spLocks noGrp="1"/>
          </p:cNvSpPr>
          <p:nvPr>
            <p:ph type="ftr" sz="quarter" idx="11"/>
          </p:nvPr>
        </p:nvSpPr>
        <p:spPr/>
        <p:txBody>
          <a:bodyPr/>
          <a:lstStyle/>
          <a:p>
            <a:pPr>
              <a:defRPr/>
            </a:pPr>
            <a:endParaRPr lang="tr-TR"/>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pPr>
              <a:defRPr/>
            </a:pPr>
            <a:fld id="{8680D04C-6BE8-4BD9-B0C1-43EDA0E5B2E4}" type="slidenum">
              <a:rPr lang="tr-TR" smtClean="0"/>
              <a:pPr>
                <a:defRPr/>
              </a:pPr>
              <a:t>‹#›</a:t>
            </a:fld>
            <a:endParaRPr lang="tr-TR"/>
          </a:p>
        </p:txBody>
      </p:sp>
    </p:spTree>
    <p:extLst>
      <p:ext uri="{BB962C8B-B14F-4D97-AF65-F5344CB8AC3E}">
        <p14:creationId xmlns:p14="http://schemas.microsoft.com/office/powerpoint/2010/main" val="31282854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pPr>
              <a:defRPr/>
            </a:pPr>
            <a:fld id="{1DD00AFF-91FC-4365-9D07-270D67915D12}" type="datetime1">
              <a:rPr lang="tr-TR" smtClean="0"/>
              <a:t>18.9.2019</a:t>
            </a:fld>
            <a:endParaRPr lang="tr-TR"/>
          </a:p>
        </p:txBody>
      </p:sp>
      <p:sp>
        <p:nvSpPr>
          <p:cNvPr id="6" name="Footer Placeholder 5"/>
          <p:cNvSpPr>
            <a:spLocks noGrp="1"/>
          </p:cNvSpPr>
          <p:nvPr>
            <p:ph type="ftr" sz="quarter" idx="11"/>
          </p:nvPr>
        </p:nvSpPr>
        <p:spPr/>
        <p:txBody>
          <a:bodyPr/>
          <a:lstStyle/>
          <a:p>
            <a:pPr>
              <a:defRPr/>
            </a:pPr>
            <a:endParaRPr lang="tr-TR"/>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pPr>
              <a:defRPr/>
            </a:pPr>
            <a:fld id="{8680D04C-6BE8-4BD9-B0C1-43EDA0E5B2E4}" type="slidenum">
              <a:rPr lang="tr-TR" smtClean="0"/>
              <a:pPr>
                <a:defRPr/>
              </a:pPr>
              <a:t>‹#›</a:t>
            </a:fld>
            <a:endParaRPr lang="tr-TR"/>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7484991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pPr>
              <a:defRPr/>
            </a:pPr>
            <a:fld id="{6C5867A7-919F-40FE-A130-F72D49CA752D}" type="datetime1">
              <a:rPr lang="tr-TR" smtClean="0"/>
              <a:t>18.9.2019</a:t>
            </a:fld>
            <a:endParaRPr lang="tr-TR"/>
          </a:p>
        </p:txBody>
      </p:sp>
      <p:sp>
        <p:nvSpPr>
          <p:cNvPr id="6" name="Footer Placeholder 5"/>
          <p:cNvSpPr>
            <a:spLocks noGrp="1"/>
          </p:cNvSpPr>
          <p:nvPr>
            <p:ph type="ftr" sz="quarter" idx="11"/>
          </p:nvPr>
        </p:nvSpPr>
        <p:spPr/>
        <p:txBody>
          <a:bodyPr/>
          <a:lstStyle/>
          <a:p>
            <a:pPr>
              <a:defRPr/>
            </a:pPr>
            <a:endParaRPr lang="tr-T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pPr>
              <a:defRPr/>
            </a:pPr>
            <a:fld id="{8680D04C-6BE8-4BD9-B0C1-43EDA0E5B2E4}" type="slidenum">
              <a:rPr lang="tr-TR" smtClean="0"/>
              <a:pPr>
                <a:defRPr/>
              </a:pPr>
              <a:t>‹#›</a:t>
            </a:fld>
            <a:endParaRPr lang="tr-TR"/>
          </a:p>
        </p:txBody>
      </p:sp>
    </p:spTree>
    <p:extLst>
      <p:ext uri="{BB962C8B-B14F-4D97-AF65-F5344CB8AC3E}">
        <p14:creationId xmlns:p14="http://schemas.microsoft.com/office/powerpoint/2010/main" val="26763139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pPr>
              <a:defRPr/>
            </a:pPr>
            <a:fld id="{C4CD98B8-7EB1-4C63-978A-BC6C53C50799}" type="datetime1">
              <a:rPr lang="tr-TR" smtClean="0"/>
              <a:t>18.9.2019</a:t>
            </a:fld>
            <a:endParaRPr lang="tr-TR"/>
          </a:p>
        </p:txBody>
      </p:sp>
      <p:sp>
        <p:nvSpPr>
          <p:cNvPr id="5" name="Footer Placeholder 4"/>
          <p:cNvSpPr>
            <a:spLocks noGrp="1"/>
          </p:cNvSpPr>
          <p:nvPr>
            <p:ph type="ftr" sz="quarter" idx="11"/>
          </p:nvPr>
        </p:nvSpPr>
        <p:spPr/>
        <p:txBody>
          <a:bodyPr/>
          <a:lstStyle/>
          <a:p>
            <a:pPr>
              <a:defRPr/>
            </a:pPr>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a:defRPr/>
            </a:pPr>
            <a:fld id="{85B31602-DD94-4F64-A358-281283E6B1F4}" type="slidenum">
              <a:rPr lang="tr-TR" smtClean="0"/>
              <a:pPr>
                <a:defRPr/>
              </a:pPr>
              <a:t>‹#›</a:t>
            </a:fld>
            <a:endParaRPr lang="tr-TR"/>
          </a:p>
        </p:txBody>
      </p:sp>
    </p:spTree>
    <p:extLst>
      <p:ext uri="{BB962C8B-B14F-4D97-AF65-F5344CB8AC3E}">
        <p14:creationId xmlns:p14="http://schemas.microsoft.com/office/powerpoint/2010/main" val="41667490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pPr>
              <a:defRPr/>
            </a:pPr>
            <a:fld id="{589739AA-7F5D-448D-893D-425DFA948415}" type="datetime1">
              <a:rPr lang="tr-TR" smtClean="0"/>
              <a:t>18.9.2019</a:t>
            </a:fld>
            <a:endParaRPr lang="tr-TR"/>
          </a:p>
        </p:txBody>
      </p:sp>
      <p:sp>
        <p:nvSpPr>
          <p:cNvPr id="5" name="Footer Placeholder 4"/>
          <p:cNvSpPr>
            <a:spLocks noGrp="1"/>
          </p:cNvSpPr>
          <p:nvPr>
            <p:ph type="ftr" sz="quarter" idx="11"/>
          </p:nvPr>
        </p:nvSpPr>
        <p:spPr/>
        <p:txBody>
          <a:bodyPr/>
          <a:lstStyle/>
          <a:p>
            <a:pPr>
              <a:defRPr/>
            </a:pPr>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a:defRPr/>
            </a:pPr>
            <a:fld id="{97EC67F7-A95C-4722-B073-222C44B9ECE9}" type="slidenum">
              <a:rPr lang="tr-TR" smtClean="0"/>
              <a:pPr>
                <a:defRPr/>
              </a:pPr>
              <a:t>‹#›</a:t>
            </a:fld>
            <a:endParaRPr lang="tr-TR"/>
          </a:p>
        </p:txBody>
      </p:sp>
    </p:spTree>
    <p:extLst>
      <p:ext uri="{BB962C8B-B14F-4D97-AF65-F5344CB8AC3E}">
        <p14:creationId xmlns:p14="http://schemas.microsoft.com/office/powerpoint/2010/main" val="34951942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pPr>
              <a:defRPr/>
            </a:pPr>
            <a:fld id="{5EEB9C66-4541-4545-A4C6-6E7BD242B79F}" type="datetime1">
              <a:rPr lang="tr-TR" smtClean="0"/>
              <a:t>18.9.2019</a:t>
            </a:fld>
            <a:endParaRPr lang="tr-TR"/>
          </a:p>
        </p:txBody>
      </p:sp>
      <p:sp>
        <p:nvSpPr>
          <p:cNvPr id="5" name="Footer Placeholder 4"/>
          <p:cNvSpPr>
            <a:spLocks noGrp="1"/>
          </p:cNvSpPr>
          <p:nvPr>
            <p:ph type="ftr" sz="quarter" idx="11"/>
          </p:nvPr>
        </p:nvSpPr>
        <p:spPr/>
        <p:txBody>
          <a:bodyPr/>
          <a:lstStyle/>
          <a:p>
            <a:pPr>
              <a:defRPr/>
            </a:pPr>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a:defRPr/>
            </a:pPr>
            <a:fld id="{0C88EE6C-7341-45C8-A2CD-A40477C1960B}" type="slidenum">
              <a:rPr lang="tr-TR" smtClean="0"/>
              <a:pPr>
                <a:defRPr/>
              </a:pPr>
              <a:t>‹#›</a:t>
            </a:fld>
            <a:endParaRPr lang="tr-TR"/>
          </a:p>
        </p:txBody>
      </p:sp>
    </p:spTree>
    <p:extLst>
      <p:ext uri="{BB962C8B-B14F-4D97-AF65-F5344CB8AC3E}">
        <p14:creationId xmlns:p14="http://schemas.microsoft.com/office/powerpoint/2010/main" val="28942490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pPr>
              <a:defRPr/>
            </a:pPr>
            <a:fld id="{B0C875E2-0E9A-453C-841F-F698914B4902}" type="datetime1">
              <a:rPr lang="tr-TR" smtClean="0"/>
              <a:t>18.9.2019</a:t>
            </a:fld>
            <a:endParaRPr lang="tr-TR"/>
          </a:p>
        </p:txBody>
      </p:sp>
      <p:sp>
        <p:nvSpPr>
          <p:cNvPr id="5" name="Footer Placeholder 4"/>
          <p:cNvSpPr>
            <a:spLocks noGrp="1"/>
          </p:cNvSpPr>
          <p:nvPr>
            <p:ph type="ftr" sz="quarter" idx="11"/>
          </p:nvPr>
        </p:nvSpPr>
        <p:spPr/>
        <p:txBody>
          <a:bodyPr/>
          <a:lstStyle/>
          <a:p>
            <a:pPr>
              <a:defRPr/>
            </a:pPr>
            <a:endParaRPr lang="tr-TR"/>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pPr>
              <a:defRPr/>
            </a:pPr>
            <a:fld id="{8DD2732E-1DAE-4F44-8BC1-7CC82F0598D0}" type="slidenum">
              <a:rPr lang="tr-TR" smtClean="0"/>
              <a:pPr>
                <a:defRPr/>
              </a:pPr>
              <a:t>‹#›</a:t>
            </a:fld>
            <a:endParaRPr lang="tr-TR"/>
          </a:p>
        </p:txBody>
      </p:sp>
    </p:spTree>
    <p:extLst>
      <p:ext uri="{BB962C8B-B14F-4D97-AF65-F5344CB8AC3E}">
        <p14:creationId xmlns:p14="http://schemas.microsoft.com/office/powerpoint/2010/main" val="24544322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pPr>
              <a:defRPr/>
            </a:pPr>
            <a:fld id="{43003885-E1F3-4CDD-A7E0-24BC624985ED}" type="datetime1">
              <a:rPr lang="tr-TR" smtClean="0"/>
              <a:t>18.9.2019</a:t>
            </a:fld>
            <a:endParaRPr lang="tr-TR"/>
          </a:p>
        </p:txBody>
      </p:sp>
      <p:sp>
        <p:nvSpPr>
          <p:cNvPr id="6" name="Footer Placeholder 5"/>
          <p:cNvSpPr>
            <a:spLocks noGrp="1"/>
          </p:cNvSpPr>
          <p:nvPr>
            <p:ph type="ftr" sz="quarter" idx="11"/>
          </p:nvPr>
        </p:nvSpPr>
        <p:spPr/>
        <p:txBody>
          <a:bodyPr/>
          <a:lstStyle/>
          <a:p>
            <a:pPr>
              <a:defRPr/>
            </a:pPr>
            <a:endParaRPr lang="tr-TR"/>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pPr>
              <a:defRPr/>
            </a:pPr>
            <a:fld id="{871F57EB-7E14-4E91-B3FA-7538DCE64202}" type="slidenum">
              <a:rPr lang="tr-TR" smtClean="0"/>
              <a:pPr>
                <a:defRPr/>
              </a:pPr>
              <a:t>‹#›</a:t>
            </a:fld>
            <a:endParaRPr lang="tr-TR"/>
          </a:p>
        </p:txBody>
      </p:sp>
    </p:spTree>
    <p:extLst>
      <p:ext uri="{BB962C8B-B14F-4D97-AF65-F5344CB8AC3E}">
        <p14:creationId xmlns:p14="http://schemas.microsoft.com/office/powerpoint/2010/main" val="33230242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pPr>
              <a:defRPr/>
            </a:pPr>
            <a:fld id="{BFC9E815-A5DB-4AAE-BB1F-09D5F279D4BD}" type="datetime1">
              <a:rPr lang="tr-TR" smtClean="0"/>
              <a:t>18.9.2019</a:t>
            </a:fld>
            <a:endParaRPr lang="tr-TR"/>
          </a:p>
        </p:txBody>
      </p:sp>
      <p:sp>
        <p:nvSpPr>
          <p:cNvPr id="8" name="Footer Placeholder 7"/>
          <p:cNvSpPr>
            <a:spLocks noGrp="1"/>
          </p:cNvSpPr>
          <p:nvPr>
            <p:ph type="ftr" sz="quarter" idx="11"/>
          </p:nvPr>
        </p:nvSpPr>
        <p:spPr/>
        <p:txBody>
          <a:bodyPr/>
          <a:lstStyle/>
          <a:p>
            <a:pPr>
              <a:defRPr/>
            </a:pPr>
            <a:endParaRPr lang="tr-TR"/>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pPr>
              <a:defRPr/>
            </a:pPr>
            <a:fld id="{2D57C2C3-06F4-4562-915B-F1B358AFB1E7}" type="slidenum">
              <a:rPr lang="tr-TR" smtClean="0"/>
              <a:pPr>
                <a:defRPr/>
              </a:pPr>
              <a:t>‹#›</a:t>
            </a:fld>
            <a:endParaRPr lang="tr-TR"/>
          </a:p>
        </p:txBody>
      </p:sp>
    </p:spTree>
    <p:extLst>
      <p:ext uri="{BB962C8B-B14F-4D97-AF65-F5344CB8AC3E}">
        <p14:creationId xmlns:p14="http://schemas.microsoft.com/office/powerpoint/2010/main" val="28809075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pPr>
              <a:defRPr/>
            </a:pPr>
            <a:fld id="{3EA90B10-95F6-4110-AB04-71AB97FB6CC8}" type="datetime1">
              <a:rPr lang="tr-TR" smtClean="0"/>
              <a:t>18.9.2019</a:t>
            </a:fld>
            <a:endParaRPr lang="tr-TR"/>
          </a:p>
        </p:txBody>
      </p:sp>
      <p:sp>
        <p:nvSpPr>
          <p:cNvPr id="4" name="Footer Placeholder 3"/>
          <p:cNvSpPr>
            <a:spLocks noGrp="1"/>
          </p:cNvSpPr>
          <p:nvPr>
            <p:ph type="ftr" sz="quarter" idx="11"/>
          </p:nvPr>
        </p:nvSpPr>
        <p:spPr/>
        <p:txBody>
          <a:bodyPr/>
          <a:lstStyle/>
          <a:p>
            <a:pPr>
              <a:defRPr/>
            </a:pPr>
            <a:endParaRPr lang="tr-TR"/>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pPr>
              <a:defRPr/>
            </a:pPr>
            <a:fld id="{23732C96-15EC-4554-8059-A427A0CCD976}" type="slidenum">
              <a:rPr lang="tr-TR" smtClean="0"/>
              <a:pPr>
                <a:defRPr/>
              </a:pPr>
              <a:t>‹#›</a:t>
            </a:fld>
            <a:endParaRPr lang="tr-TR"/>
          </a:p>
        </p:txBody>
      </p:sp>
    </p:spTree>
    <p:extLst>
      <p:ext uri="{BB962C8B-B14F-4D97-AF65-F5344CB8AC3E}">
        <p14:creationId xmlns:p14="http://schemas.microsoft.com/office/powerpoint/2010/main" val="21910903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659A0E92-0CB6-4712-9BE8-75990E0E0F85}" type="datetime1">
              <a:rPr lang="tr-TR" smtClean="0"/>
              <a:t>18.9.2019</a:t>
            </a:fld>
            <a:endParaRPr lang="tr-TR"/>
          </a:p>
        </p:txBody>
      </p:sp>
      <p:sp>
        <p:nvSpPr>
          <p:cNvPr id="3" name="Footer Placeholder 2"/>
          <p:cNvSpPr>
            <a:spLocks noGrp="1"/>
          </p:cNvSpPr>
          <p:nvPr>
            <p:ph type="ftr" sz="quarter" idx="11"/>
          </p:nvPr>
        </p:nvSpPr>
        <p:spPr/>
        <p:txBody>
          <a:bodyPr/>
          <a:lstStyle/>
          <a:p>
            <a:pPr>
              <a:defRPr/>
            </a:pPr>
            <a:endParaRPr lang="tr-TR"/>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pPr>
              <a:defRPr/>
            </a:pPr>
            <a:fld id="{6972083F-21A5-4B59-A472-D7AF160A0A46}" type="slidenum">
              <a:rPr lang="tr-TR" smtClean="0"/>
              <a:pPr>
                <a:defRPr/>
              </a:pPr>
              <a:t>‹#›</a:t>
            </a:fld>
            <a:endParaRPr lang="tr-TR"/>
          </a:p>
        </p:txBody>
      </p:sp>
    </p:spTree>
    <p:extLst>
      <p:ext uri="{BB962C8B-B14F-4D97-AF65-F5344CB8AC3E}">
        <p14:creationId xmlns:p14="http://schemas.microsoft.com/office/powerpoint/2010/main" val="1435905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pPr>
              <a:defRPr/>
            </a:pPr>
            <a:fld id="{BFC6EF08-B4D9-4EA8-A706-8B66FC50DC3F}" type="datetime1">
              <a:rPr lang="tr-TR" smtClean="0"/>
              <a:t>18.9.2019</a:t>
            </a:fld>
            <a:endParaRPr lang="tr-TR"/>
          </a:p>
        </p:txBody>
      </p:sp>
      <p:sp>
        <p:nvSpPr>
          <p:cNvPr id="6" name="Footer Placeholder 5"/>
          <p:cNvSpPr>
            <a:spLocks noGrp="1"/>
          </p:cNvSpPr>
          <p:nvPr>
            <p:ph type="ftr" sz="quarter" idx="11"/>
          </p:nvPr>
        </p:nvSpPr>
        <p:spPr/>
        <p:txBody>
          <a:bodyPr/>
          <a:lstStyle/>
          <a:p>
            <a:pPr>
              <a:defRPr/>
            </a:pPr>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pPr>
              <a:defRPr/>
            </a:pPr>
            <a:fld id="{E3E8784B-C396-43DE-B589-542FC28428EC}" type="slidenum">
              <a:rPr lang="tr-TR" smtClean="0"/>
              <a:pPr>
                <a:defRPr/>
              </a:pPr>
              <a:t>‹#›</a:t>
            </a:fld>
            <a:endParaRPr lang="tr-TR"/>
          </a:p>
        </p:txBody>
      </p:sp>
    </p:spTree>
    <p:extLst>
      <p:ext uri="{BB962C8B-B14F-4D97-AF65-F5344CB8AC3E}">
        <p14:creationId xmlns:p14="http://schemas.microsoft.com/office/powerpoint/2010/main" val="3975368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pPr>
              <a:defRPr/>
            </a:pPr>
            <a:fld id="{A62BDDA5-268E-4220-ABB3-D061F0ABACE6}" type="datetime1">
              <a:rPr lang="tr-TR" smtClean="0"/>
              <a:t>18.9.2019</a:t>
            </a:fld>
            <a:endParaRPr lang="tr-TR"/>
          </a:p>
        </p:txBody>
      </p:sp>
      <p:sp>
        <p:nvSpPr>
          <p:cNvPr id="6" name="Footer Placeholder 5"/>
          <p:cNvSpPr>
            <a:spLocks noGrp="1"/>
          </p:cNvSpPr>
          <p:nvPr>
            <p:ph type="ftr" sz="quarter" idx="11"/>
          </p:nvPr>
        </p:nvSpPr>
        <p:spPr/>
        <p:txBody>
          <a:bodyPr/>
          <a:lstStyle/>
          <a:p>
            <a:pPr>
              <a:defRPr/>
            </a:pPr>
            <a:endParaRPr lang="tr-T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pPr>
              <a:defRPr/>
            </a:pPr>
            <a:fld id="{9E7FCA9F-C1A8-4CB7-9E5D-014F5B7C17E1}" type="slidenum">
              <a:rPr lang="tr-TR" smtClean="0"/>
              <a:pPr>
                <a:defRPr/>
              </a:pPr>
              <a:t>‹#›</a:t>
            </a:fld>
            <a:endParaRPr lang="tr-TR"/>
          </a:p>
        </p:txBody>
      </p:sp>
    </p:spTree>
    <p:extLst>
      <p:ext uri="{BB962C8B-B14F-4D97-AF65-F5344CB8AC3E}">
        <p14:creationId xmlns:p14="http://schemas.microsoft.com/office/powerpoint/2010/main" val="24494660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3568AEEF-AFC9-441F-B4CF-446F139B81F9}" type="datetime1">
              <a:rPr lang="tr-TR" smtClean="0"/>
              <a:t>18.9.2019</a:t>
            </a:fld>
            <a:endParaRPr lang="tr-TR"/>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tr-TR"/>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pPr>
              <a:defRPr/>
            </a:pPr>
            <a:fld id="{8680D04C-6BE8-4BD9-B0C1-43EDA0E5B2E4}" type="slidenum">
              <a:rPr lang="tr-TR" smtClean="0"/>
              <a:pPr>
                <a:defRPr/>
              </a:pPr>
              <a:t>‹#›</a:t>
            </a:fld>
            <a:endParaRPr lang="tr-TR"/>
          </a:p>
        </p:txBody>
      </p:sp>
    </p:spTree>
    <p:extLst>
      <p:ext uri="{BB962C8B-B14F-4D97-AF65-F5344CB8AC3E}">
        <p14:creationId xmlns:p14="http://schemas.microsoft.com/office/powerpoint/2010/main" val="4070989334"/>
      </p:ext>
    </p:extLst>
  </p:cSld>
  <p:clrMap bg1="lt1" tx1="dk1" bg2="lt2" tx2="dk2" accent1="accent1" accent2="accent2" accent3="accent3" accent4="accent4" accent5="accent5" accent6="accent6" hlink="hlink" folHlink="folHlink"/>
  <p:sldLayoutIdLst>
    <p:sldLayoutId id="2147483903" r:id="rId1"/>
    <p:sldLayoutId id="2147483904" r:id="rId2"/>
    <p:sldLayoutId id="2147483905" r:id="rId3"/>
    <p:sldLayoutId id="2147483906" r:id="rId4"/>
    <p:sldLayoutId id="2147483907" r:id="rId5"/>
    <p:sldLayoutId id="2147483908" r:id="rId6"/>
    <p:sldLayoutId id="2147483909" r:id="rId7"/>
    <p:sldLayoutId id="2147483910" r:id="rId8"/>
    <p:sldLayoutId id="2147483911" r:id="rId9"/>
    <p:sldLayoutId id="2147483912" r:id="rId10"/>
    <p:sldLayoutId id="2147483913" r:id="rId11"/>
    <p:sldLayoutId id="2147483914" r:id="rId12"/>
    <p:sldLayoutId id="2147483915" r:id="rId13"/>
    <p:sldLayoutId id="2147483916" r:id="rId14"/>
    <p:sldLayoutId id="2147483917" r:id="rId15"/>
    <p:sldLayoutId id="2147483918" r:id="rId16"/>
  </p:sldLayoutIdLst>
  <p:hf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1.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899592" y="476672"/>
            <a:ext cx="7272808" cy="1008112"/>
          </a:xfrm>
        </p:spPr>
        <p:txBody>
          <a:bodyPr>
            <a:normAutofit fontScale="90000"/>
          </a:bodyPr>
          <a:lstStyle/>
          <a:p>
            <a:pPr algn="ctr" fontAlgn="auto">
              <a:spcAft>
                <a:spcPts val="0"/>
              </a:spcAft>
              <a:defRPr/>
            </a:pPr>
            <a:r>
              <a:rPr lang="tr-TR" dirty="0">
                <a:ln w="0"/>
                <a:solidFill>
                  <a:schemeClr val="accent1">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FARABİ KURUM </a:t>
            </a:r>
            <a:r>
              <a:rPr lang="tr-TR" dirty="0" smtClean="0">
                <a:ln w="0"/>
                <a:solidFill>
                  <a:schemeClr val="accent1">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KOORDİNATÖRLÜĞÜ BİLGİLENDİRME </a:t>
            </a:r>
            <a:r>
              <a:rPr lang="tr-TR" dirty="0">
                <a:ln w="0"/>
                <a:solidFill>
                  <a:schemeClr val="accent1">
                    <a:lumMod val="75000"/>
                  </a:schemeClr>
                </a:solidFill>
                <a:effectLst>
                  <a:outerShdw blurRad="38100" dist="25400" dir="5400000" algn="ctr" rotWithShape="0">
                    <a:srgbClr val="6E747A">
                      <a:alpha val="43000"/>
                    </a:srgbClr>
                  </a:outerShdw>
                </a:effectLst>
                <a:latin typeface="Times New Roman" pitchFamily="18" charset="0"/>
                <a:cs typeface="Times New Roman" pitchFamily="18" charset="0"/>
              </a:rPr>
              <a:t>SUNUMU</a:t>
            </a:r>
            <a:r>
              <a:rPr lang="tr-TR" b="1" dirty="0" smtClean="0">
                <a:ln w="22225">
                  <a:solidFill>
                    <a:schemeClr val="accent2"/>
                  </a:solidFill>
                  <a:prstDash val="solid"/>
                </a:ln>
                <a:solidFill>
                  <a:schemeClr val="accent2">
                    <a:lumMod val="40000"/>
                    <a:lumOff val="60000"/>
                  </a:schemeClr>
                </a:solidFill>
                <a:latin typeface="Times New Roman" pitchFamily="18" charset="0"/>
                <a:cs typeface="Times New Roman" pitchFamily="18" charset="0"/>
              </a:rPr>
              <a:t/>
            </a:r>
            <a:br>
              <a:rPr lang="tr-TR" b="1" dirty="0" smtClean="0">
                <a:ln w="22225">
                  <a:solidFill>
                    <a:schemeClr val="accent2"/>
                  </a:solidFill>
                  <a:prstDash val="solid"/>
                </a:ln>
                <a:solidFill>
                  <a:schemeClr val="accent2">
                    <a:lumMod val="40000"/>
                    <a:lumOff val="60000"/>
                  </a:schemeClr>
                </a:solidFill>
                <a:latin typeface="Times New Roman" pitchFamily="18" charset="0"/>
                <a:cs typeface="Times New Roman" pitchFamily="18" charset="0"/>
              </a:rPr>
            </a:br>
            <a:r>
              <a:rPr lang="tr-TR"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
            </a:r>
            <a:br>
              <a:rPr lang="tr-TR"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br>
            <a:r>
              <a:rPr lang="tr-TR"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
            </a:r>
            <a:br>
              <a:rPr lang="tr-TR"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br>
            <a:r>
              <a:rPr lang="tr-TR"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
            </a:r>
            <a:br>
              <a:rPr lang="tr-TR"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br>
            <a:r>
              <a:rPr lang="tr-TR"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
            </a:r>
            <a:br>
              <a:rPr lang="tr-TR"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br>
            <a:r>
              <a:rPr lang="tr-TR" sz="6700" b="1" dirty="0" smtClean="0">
                <a:ln w="18415" cmpd="sng">
                  <a:solidFill>
                    <a:srgbClr val="FFFFFF"/>
                  </a:solidFill>
                  <a:prstDash val="solid"/>
                </a:ln>
                <a:solidFill>
                  <a:schemeClr val="accent1">
                    <a:lumMod val="75000"/>
                  </a:schemeClr>
                </a:solidFill>
                <a:latin typeface="Times New Roman" pitchFamily="18" charset="0"/>
                <a:cs typeface="Times New Roman" pitchFamily="18" charset="0"/>
              </a:rPr>
              <a:t> </a:t>
            </a:r>
            <a:endParaRPr lang="tr-TR" sz="6700" b="1" dirty="0">
              <a:ln w="18415" cmpd="sng">
                <a:solidFill>
                  <a:srgbClr val="FFFFFF"/>
                </a:solidFill>
                <a:prstDash val="solid"/>
              </a:ln>
              <a:solidFill>
                <a:schemeClr val="accent1">
                  <a:lumMod val="75000"/>
                </a:schemeClr>
              </a:solidFill>
              <a:latin typeface="Times New Roman" pitchFamily="18" charset="0"/>
              <a:cs typeface="Times New Roman" pitchFamily="18" charset="0"/>
            </a:endParaRPr>
          </a:p>
        </p:txBody>
      </p:sp>
      <p:sp>
        <p:nvSpPr>
          <p:cNvPr id="3" name="Slayt Numarası Yer Tutucusu 2"/>
          <p:cNvSpPr>
            <a:spLocks noGrp="1"/>
          </p:cNvSpPr>
          <p:nvPr>
            <p:ph type="sldNum" sz="quarter" idx="12"/>
          </p:nvPr>
        </p:nvSpPr>
        <p:spPr/>
        <p:txBody>
          <a:bodyPr/>
          <a:lstStyle/>
          <a:p>
            <a:pPr>
              <a:defRPr/>
            </a:pPr>
            <a:fld id="{23732C96-15EC-4554-8059-A427A0CCD976}" type="slidenum">
              <a:rPr lang="tr-TR" smtClean="0"/>
              <a:pPr>
                <a:defRPr/>
              </a:pPr>
              <a:t>1</a:t>
            </a:fld>
            <a:endParaRPr lang="tr-TR"/>
          </a:p>
        </p:txBody>
      </p:sp>
      <p:pic>
        <p:nvPicPr>
          <p:cNvPr id="6" name="Resim 5"/>
          <p:cNvPicPr>
            <a:picLocks noChangeAspect="1"/>
          </p:cNvPicPr>
          <p:nvPr/>
        </p:nvPicPr>
        <p:blipFill>
          <a:blip r:embed="rId3"/>
          <a:stretch>
            <a:fillRect/>
          </a:stretch>
        </p:blipFill>
        <p:spPr>
          <a:xfrm>
            <a:off x="2194929" y="2348880"/>
            <a:ext cx="4682134" cy="2017951"/>
          </a:xfrm>
          <a:prstGeom prst="rect">
            <a:avLst/>
          </a:prstGeom>
        </p:spPr>
      </p:pic>
    </p:spTree>
  </p:cSld>
  <p:clrMapOvr>
    <a:masterClrMapping/>
  </p:clrMapOvr>
  <p:transition spd="med">
    <p:blinds/>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1"/>
          <p:cNvSpPr>
            <a:spLocks noGrp="1"/>
          </p:cNvSpPr>
          <p:nvPr>
            <p:ph idx="1"/>
          </p:nvPr>
        </p:nvSpPr>
        <p:spPr>
          <a:xfrm>
            <a:off x="1106813" y="1556792"/>
            <a:ext cx="7344816" cy="3249513"/>
          </a:xfrm>
        </p:spPr>
        <p:txBody>
          <a:bodyPr>
            <a:normAutofit/>
          </a:bodyPr>
          <a:lstStyle/>
          <a:p>
            <a:pPr algn="just">
              <a:buFont typeface="Wingdings" panose="05000000000000000000" pitchFamily="2" charset="2"/>
              <a:buChar char="ü"/>
            </a:pPr>
            <a:r>
              <a:rPr lang="tr-TR" sz="1600" dirty="0" smtClean="0">
                <a:solidFill>
                  <a:schemeClr val="accent1">
                    <a:lumMod val="75000"/>
                  </a:schemeClr>
                </a:solidFill>
                <a:latin typeface="Times" panose="02020603060405020304" pitchFamily="18" charset="0"/>
              </a:rPr>
              <a:t>Derslerin </a:t>
            </a:r>
            <a:r>
              <a:rPr lang="tr-TR" sz="1600" dirty="0">
                <a:solidFill>
                  <a:schemeClr val="accent1">
                    <a:lumMod val="75000"/>
                  </a:schemeClr>
                </a:solidFill>
                <a:latin typeface="Times" panose="02020603060405020304" pitchFamily="18" charset="0"/>
              </a:rPr>
              <a:t>eşleştirilmesinde</a:t>
            </a:r>
            <a:r>
              <a:rPr lang="tr-TR" sz="1600" b="1" dirty="0">
                <a:solidFill>
                  <a:schemeClr val="accent1">
                    <a:lumMod val="75000"/>
                  </a:schemeClr>
                </a:solidFill>
                <a:latin typeface="Times" panose="02020603060405020304" pitchFamily="18" charset="0"/>
              </a:rPr>
              <a:t>, isim, içerik ve kredi açısından tam bir uyum olmayabilir. Tam uyumlu </a:t>
            </a:r>
            <a:r>
              <a:rPr lang="tr-TR" sz="1600" b="1" dirty="0" smtClean="0">
                <a:solidFill>
                  <a:schemeClr val="accent1">
                    <a:lumMod val="75000"/>
                  </a:schemeClr>
                </a:solidFill>
                <a:latin typeface="Times" panose="02020603060405020304" pitchFamily="18" charset="0"/>
              </a:rPr>
              <a:t>olan </a:t>
            </a:r>
            <a:r>
              <a:rPr lang="tr-TR" sz="1600" b="1" dirty="0">
                <a:solidFill>
                  <a:schemeClr val="accent1">
                    <a:lumMod val="75000"/>
                  </a:schemeClr>
                </a:solidFill>
                <a:latin typeface="Times" panose="02020603060405020304" pitchFamily="18" charset="0"/>
              </a:rPr>
              <a:t>derslere öncelik verilerek, </a:t>
            </a:r>
            <a:r>
              <a:rPr lang="tr-TR" sz="1600" b="1" dirty="0" smtClean="0">
                <a:solidFill>
                  <a:schemeClr val="accent1">
                    <a:lumMod val="75000"/>
                  </a:schemeClr>
                </a:solidFill>
                <a:latin typeface="Times" panose="02020603060405020304" pitchFamily="18" charset="0"/>
              </a:rPr>
              <a:t>farklı isimli </a:t>
            </a:r>
            <a:r>
              <a:rPr lang="tr-TR" sz="1600" b="1" dirty="0">
                <a:solidFill>
                  <a:schemeClr val="accent1">
                    <a:lumMod val="75000"/>
                  </a:schemeClr>
                </a:solidFill>
                <a:latin typeface="Times" panose="02020603060405020304" pitchFamily="18" charset="0"/>
              </a:rPr>
              <a:t>aynı içerikli derslerin ya da farklı içerikteki derslerin </a:t>
            </a:r>
            <a:r>
              <a:rPr lang="tr-TR" sz="1600" b="1" dirty="0" smtClean="0">
                <a:solidFill>
                  <a:schemeClr val="accent1">
                    <a:lumMod val="75000"/>
                  </a:schemeClr>
                </a:solidFill>
                <a:latin typeface="Times" panose="02020603060405020304" pitchFamily="18" charset="0"/>
              </a:rPr>
              <a:t>eşleştirilmesinde bölüm </a:t>
            </a:r>
            <a:r>
              <a:rPr lang="tr-TR" sz="1600" b="1" dirty="0">
                <a:solidFill>
                  <a:schemeClr val="accent1">
                    <a:lumMod val="75000"/>
                  </a:schemeClr>
                </a:solidFill>
                <a:latin typeface="Times" panose="02020603060405020304" pitchFamily="18" charset="0"/>
              </a:rPr>
              <a:t>koordinatörü/bölüm başkanından </a:t>
            </a:r>
            <a:r>
              <a:rPr lang="tr-TR" sz="1600" b="1" dirty="0" smtClean="0">
                <a:solidFill>
                  <a:schemeClr val="accent1">
                    <a:lumMod val="75000"/>
                  </a:schemeClr>
                </a:solidFill>
                <a:latin typeface="Times" panose="02020603060405020304" pitchFamily="18" charset="0"/>
              </a:rPr>
              <a:t>yardım alınabilir.</a:t>
            </a:r>
          </a:p>
          <a:p>
            <a:pPr algn="just">
              <a:buFont typeface="Wingdings" panose="05000000000000000000" pitchFamily="2" charset="2"/>
              <a:buChar char="ü"/>
            </a:pPr>
            <a:r>
              <a:rPr lang="tr-TR" sz="1600" dirty="0" smtClean="0">
                <a:solidFill>
                  <a:schemeClr val="accent1">
                    <a:lumMod val="75000"/>
                  </a:schemeClr>
                </a:solidFill>
                <a:latin typeface="Times" panose="02020603060405020304" pitchFamily="18" charset="0"/>
              </a:rPr>
              <a:t>Yüksek </a:t>
            </a:r>
            <a:r>
              <a:rPr lang="tr-TR" sz="1600" dirty="0">
                <a:solidFill>
                  <a:schemeClr val="accent1">
                    <a:lumMod val="75000"/>
                  </a:schemeClr>
                </a:solidFill>
                <a:latin typeface="Times" panose="02020603060405020304" pitchFamily="18" charset="0"/>
              </a:rPr>
              <a:t>Lisans/Doktora öğrencisi Tez döneminde de Tez Danışmanının ve kayıtlı olduğu üniversitenin uygun görüşü ile başvuruda bulunduğu üniversitenin de kabulü doğrultusunda Farabi öğrencisi olabilir</a:t>
            </a:r>
            <a:r>
              <a:rPr lang="tr-TR" sz="1600" dirty="0" smtClean="0">
                <a:solidFill>
                  <a:schemeClr val="accent1">
                    <a:lumMod val="75000"/>
                  </a:schemeClr>
                </a:solidFill>
                <a:latin typeface="Times" panose="02020603060405020304" pitchFamily="18" charset="0"/>
              </a:rPr>
              <a:t>.</a:t>
            </a:r>
          </a:p>
          <a:p>
            <a:pPr algn="just">
              <a:buFont typeface="Wingdings" panose="05000000000000000000" pitchFamily="2" charset="2"/>
              <a:buChar char="ü"/>
            </a:pPr>
            <a:r>
              <a:rPr lang="tr-TR" sz="1600" dirty="0">
                <a:solidFill>
                  <a:schemeClr val="accent1">
                    <a:lumMod val="75000"/>
                  </a:schemeClr>
                </a:solidFill>
                <a:latin typeface="Times New Roman" pitchFamily="18" charset="0"/>
                <a:cs typeface="Times New Roman" pitchFamily="18" charset="0"/>
              </a:rPr>
              <a:t>Seçilen öğrenci için gidilen kurumda alacağı dersler ve kredilerini açıkça gösteren </a:t>
            </a:r>
            <a:r>
              <a:rPr lang="tr-TR" sz="1600" b="1" u="sng" dirty="0">
                <a:solidFill>
                  <a:schemeClr val="accent1">
                    <a:lumMod val="75000"/>
                  </a:schemeClr>
                </a:solidFill>
                <a:latin typeface="Times New Roman" pitchFamily="18" charset="0"/>
                <a:cs typeface="Times New Roman" pitchFamily="18" charset="0"/>
              </a:rPr>
              <a:t>öğrenim protokolü</a:t>
            </a:r>
            <a:r>
              <a:rPr lang="tr-TR" sz="1600" b="1" dirty="0">
                <a:solidFill>
                  <a:schemeClr val="accent1">
                    <a:lumMod val="75000"/>
                  </a:schemeClr>
                </a:solidFill>
                <a:latin typeface="Times New Roman" pitchFamily="18" charset="0"/>
                <a:cs typeface="Times New Roman" pitchFamily="18" charset="0"/>
              </a:rPr>
              <a:t> </a:t>
            </a:r>
            <a:r>
              <a:rPr lang="tr-TR" sz="1600" dirty="0">
                <a:solidFill>
                  <a:schemeClr val="accent1">
                    <a:lumMod val="75000"/>
                  </a:schemeClr>
                </a:solidFill>
                <a:latin typeface="Times New Roman" pitchFamily="18" charset="0"/>
                <a:cs typeface="Times New Roman" pitchFamily="18" charset="0"/>
              </a:rPr>
              <a:t>düzenlenir.</a:t>
            </a:r>
          </a:p>
          <a:p>
            <a:pPr algn="just">
              <a:buFont typeface="Wingdings" panose="05000000000000000000" pitchFamily="2" charset="2"/>
              <a:buChar char="ü"/>
            </a:pPr>
            <a:endParaRPr lang="tr-TR" sz="1600" dirty="0" smtClean="0">
              <a:solidFill>
                <a:schemeClr val="accent1">
                  <a:lumMod val="75000"/>
                </a:schemeClr>
              </a:solidFill>
              <a:latin typeface="Times" panose="02020603060405020304" pitchFamily="18" charset="0"/>
            </a:endParaRPr>
          </a:p>
        </p:txBody>
      </p:sp>
      <p:sp>
        <p:nvSpPr>
          <p:cNvPr id="2" name="Slayt Numarası Yer Tutucusu 1"/>
          <p:cNvSpPr>
            <a:spLocks noGrp="1"/>
          </p:cNvSpPr>
          <p:nvPr>
            <p:ph type="sldNum" sz="quarter" idx="12"/>
          </p:nvPr>
        </p:nvSpPr>
        <p:spPr/>
        <p:txBody>
          <a:bodyPr/>
          <a:lstStyle/>
          <a:p>
            <a:pPr>
              <a:defRPr/>
            </a:pPr>
            <a:fld id="{0C88EE6C-7341-45C8-A2CD-A40477C1960B}" type="slidenum">
              <a:rPr lang="tr-TR" smtClean="0"/>
              <a:pPr>
                <a:defRPr/>
              </a:pPr>
              <a:t>10</a:t>
            </a:fld>
            <a:endParaRPr lang="tr-TR"/>
          </a:p>
        </p:txBody>
      </p:sp>
    </p:spTree>
    <p:extLst>
      <p:ext uri="{BB962C8B-B14F-4D97-AF65-F5344CB8AC3E}">
        <p14:creationId xmlns:p14="http://schemas.microsoft.com/office/powerpoint/2010/main" val="41124689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691680" y="1412776"/>
            <a:ext cx="6736001" cy="4896544"/>
          </a:xfrm>
        </p:spPr>
        <p:txBody>
          <a:bodyPr>
            <a:normAutofit/>
          </a:bodyPr>
          <a:lstStyle/>
          <a:p>
            <a:pPr algn="just">
              <a:buFont typeface="Wingdings" panose="05000000000000000000" pitchFamily="2" charset="2"/>
              <a:buChar char="ü"/>
              <a:defRPr/>
            </a:pPr>
            <a:r>
              <a:rPr lang="tr-TR" sz="1600" dirty="0" smtClean="0">
                <a:solidFill>
                  <a:schemeClr val="accent1">
                    <a:lumMod val="75000"/>
                  </a:schemeClr>
                </a:solidFill>
                <a:latin typeface="Times" panose="02020603060405020304" pitchFamily="18" charset="0"/>
                <a:cs typeface="Times New Roman" pitchFamily="18" charset="0"/>
              </a:rPr>
              <a:t>Derslere </a:t>
            </a:r>
            <a:r>
              <a:rPr lang="tr-TR" sz="1600" dirty="0">
                <a:solidFill>
                  <a:schemeClr val="accent1">
                    <a:lumMod val="75000"/>
                  </a:schemeClr>
                </a:solidFill>
                <a:latin typeface="Times" panose="02020603060405020304" pitchFamily="18" charset="0"/>
                <a:cs typeface="Times New Roman" pitchFamily="18" charset="0"/>
              </a:rPr>
              <a:t>devam zorunluluğu olan Farabi öğrencisi, </a:t>
            </a:r>
            <a:r>
              <a:rPr lang="tr-TR" sz="1600" dirty="0" smtClean="0">
                <a:solidFill>
                  <a:schemeClr val="accent1">
                    <a:lumMod val="75000"/>
                  </a:schemeClr>
                </a:solidFill>
                <a:latin typeface="Times" panose="02020603060405020304" pitchFamily="18" charset="0"/>
                <a:cs typeface="Times New Roman" pitchFamily="18" charset="0"/>
              </a:rPr>
              <a:t>UBYS </a:t>
            </a:r>
            <a:r>
              <a:rPr lang="tr-TR" sz="1600" dirty="0" smtClean="0">
                <a:solidFill>
                  <a:schemeClr val="accent1">
                    <a:lumMod val="75000"/>
                  </a:schemeClr>
                </a:solidFill>
                <a:latin typeface="Times" panose="02020603060405020304" pitchFamily="18" charset="0"/>
                <a:cs typeface="Times New Roman" pitchFamily="18" charset="0"/>
              </a:rPr>
              <a:t>sistem </a:t>
            </a:r>
            <a:r>
              <a:rPr lang="tr-TR" sz="1600" dirty="0">
                <a:solidFill>
                  <a:schemeClr val="accent1">
                    <a:lumMod val="75000"/>
                  </a:schemeClr>
                </a:solidFill>
                <a:latin typeface="Times" panose="02020603060405020304" pitchFamily="18" charset="0"/>
                <a:cs typeface="Times New Roman" pitchFamily="18" charset="0"/>
              </a:rPr>
              <a:t>izin verildiği için ders seçimi yaparken </a:t>
            </a:r>
            <a:r>
              <a:rPr lang="tr-TR" sz="1600" b="1" dirty="0">
                <a:solidFill>
                  <a:schemeClr val="accent1">
                    <a:lumMod val="75000"/>
                  </a:schemeClr>
                </a:solidFill>
                <a:latin typeface="Times" panose="02020603060405020304" pitchFamily="18" charset="0"/>
                <a:cs typeface="Times New Roman" pitchFamily="18" charset="0"/>
              </a:rPr>
              <a:t>çakışan dersleri </a:t>
            </a:r>
            <a:r>
              <a:rPr lang="tr-TR" sz="1600" dirty="0">
                <a:solidFill>
                  <a:schemeClr val="accent1">
                    <a:lumMod val="75000"/>
                  </a:schemeClr>
                </a:solidFill>
                <a:latin typeface="Times" panose="02020603060405020304" pitchFamily="18" charset="0"/>
                <a:cs typeface="Times New Roman" pitchFamily="18" charset="0"/>
              </a:rPr>
              <a:t>seçebilmektedir</a:t>
            </a:r>
            <a:r>
              <a:rPr lang="tr-TR" sz="1600" dirty="0" smtClean="0">
                <a:solidFill>
                  <a:schemeClr val="accent1">
                    <a:lumMod val="75000"/>
                  </a:schemeClr>
                </a:solidFill>
                <a:latin typeface="Times" panose="02020603060405020304" pitchFamily="18" charset="0"/>
                <a:cs typeface="Times New Roman" pitchFamily="18" charset="0"/>
              </a:rPr>
              <a:t>. Ders çakışması durumunda ders seçme işi tekrar gözden geçirilerek başka bir bölümden/Fakülteden ders bunularak mazeret formu ile ofise bildirilir. </a:t>
            </a:r>
            <a:r>
              <a:rPr lang="tr-TR" sz="1600" dirty="0" smtClean="0">
                <a:solidFill>
                  <a:schemeClr val="accent1">
                    <a:lumMod val="75000"/>
                  </a:schemeClr>
                </a:solidFill>
                <a:latin typeface="Times New Roman" pitchFamily="18" charset="0"/>
                <a:cs typeface="Times New Roman" pitchFamily="18" charset="0"/>
              </a:rPr>
              <a:t>Öğrenci bu dersleri uygun bulduğunu ve takip edeceğini protokolünü hazırlayarak imza ile beyan eder ve kendi üniversitesi kurum koordinatörü ve bölüm koordinatörüne onaylattıktan sonra kabul eden üniversiteye gönderir. Kabul eden üniversite kurum koordinatörü ve bölüm koordinatörü imzaladıktan sonra derslerinin kabul edildiğini taahhüt etmiş olur. </a:t>
            </a:r>
          </a:p>
          <a:p>
            <a:pPr algn="just">
              <a:buFont typeface="Wingdings" panose="05000000000000000000" pitchFamily="2" charset="2"/>
              <a:buChar char="ü"/>
              <a:defRPr/>
            </a:pPr>
            <a:r>
              <a:rPr lang="tr-TR" sz="1600" dirty="0" smtClean="0">
                <a:solidFill>
                  <a:schemeClr val="accent1">
                    <a:lumMod val="75000"/>
                  </a:schemeClr>
                </a:solidFill>
                <a:latin typeface="Times New Roman" pitchFamily="18" charset="0"/>
                <a:cs typeface="Times New Roman" pitchFamily="18" charset="0"/>
              </a:rPr>
              <a:t>Öğrenciler, gittikleri yükseköğretim kurumunda almaları gereken derslerden </a:t>
            </a:r>
            <a:r>
              <a:rPr lang="tr-TR" sz="1600" b="1" u="sng" dirty="0" smtClean="0">
                <a:solidFill>
                  <a:schemeClr val="accent1">
                    <a:lumMod val="75000"/>
                  </a:schemeClr>
                </a:solidFill>
                <a:latin typeface="Times New Roman" pitchFamily="18" charset="0"/>
                <a:cs typeface="Times New Roman" pitchFamily="18" charset="0"/>
              </a:rPr>
              <a:t>başarısız</a:t>
            </a:r>
            <a:r>
              <a:rPr lang="tr-TR" sz="1600" dirty="0" smtClean="0">
                <a:solidFill>
                  <a:schemeClr val="accent1">
                    <a:lumMod val="75000"/>
                  </a:schemeClr>
                </a:solidFill>
                <a:latin typeface="Times New Roman" pitchFamily="18" charset="0"/>
                <a:cs typeface="Times New Roman" pitchFamily="18" charset="0"/>
              </a:rPr>
              <a:t> olmaları durumunda, ilgili dersin tekrarını, öğrenci olarak kayıtlı oldukları yükseköğretim kurumunda yapar.</a:t>
            </a:r>
          </a:p>
          <a:p>
            <a:pPr algn="just">
              <a:buFont typeface="Wingdings" panose="05000000000000000000" pitchFamily="2" charset="2"/>
              <a:buChar char="ü"/>
              <a:defRPr/>
            </a:pPr>
            <a:r>
              <a:rPr lang="tr-TR" sz="1600" b="1" u="sng" dirty="0" smtClean="0">
                <a:solidFill>
                  <a:schemeClr val="accent1">
                    <a:lumMod val="75000"/>
                  </a:schemeClr>
                </a:solidFill>
                <a:latin typeface="Times New Roman" pitchFamily="18" charset="0"/>
                <a:cs typeface="Times New Roman" pitchFamily="18" charset="0"/>
              </a:rPr>
              <a:t>Öğrenci </a:t>
            </a:r>
            <a:r>
              <a:rPr lang="tr-TR" sz="1600" b="1" u="sng" dirty="0">
                <a:solidFill>
                  <a:schemeClr val="accent1">
                    <a:lumMod val="75000"/>
                  </a:schemeClr>
                </a:solidFill>
                <a:latin typeface="Times New Roman" pitchFamily="18" charset="0"/>
                <a:cs typeface="Times New Roman" pitchFamily="18" charset="0"/>
              </a:rPr>
              <a:t>Farabi yaptığı üniversitede aldığı dersin tekrarını kendi üniversitesinde yapamaz.</a:t>
            </a:r>
            <a:endParaRPr lang="tr-TR" sz="1600" b="1" u="sng" dirty="0">
              <a:solidFill>
                <a:schemeClr val="accent1">
                  <a:lumMod val="75000"/>
                </a:schemeClr>
              </a:solidFill>
            </a:endParaRPr>
          </a:p>
          <a:p>
            <a:pPr marL="0" indent="0" algn="just" fontAlgn="auto">
              <a:spcAft>
                <a:spcPts val="0"/>
              </a:spcAft>
              <a:buNone/>
              <a:defRPr/>
            </a:pPr>
            <a:r>
              <a:rPr lang="tr-TR" sz="1600" b="1" i="1" u="sng" dirty="0" smtClean="0">
                <a:solidFill>
                  <a:schemeClr val="accent1">
                    <a:lumMod val="75000"/>
                  </a:schemeClr>
                </a:solidFill>
                <a:latin typeface="Times New Roman" pitchFamily="18" charset="0"/>
                <a:cs typeface="Times New Roman" pitchFamily="18" charset="0"/>
              </a:rPr>
              <a:t>NOT:</a:t>
            </a:r>
            <a:r>
              <a:rPr lang="tr-TR" sz="1600" b="1" i="1" dirty="0" smtClean="0">
                <a:solidFill>
                  <a:schemeClr val="accent1">
                    <a:lumMod val="75000"/>
                  </a:schemeClr>
                </a:solidFill>
                <a:latin typeface="Times New Roman" pitchFamily="18" charset="0"/>
                <a:cs typeface="Times New Roman" pitchFamily="18" charset="0"/>
              </a:rPr>
              <a:t> Bölüm Koordinatörlerinin öğrencinin seçtiği dersleri Farabi yönetmeliğine uygunluğunu kontrol ederek imzalamaları gerekmektedir</a:t>
            </a:r>
            <a:r>
              <a:rPr lang="tr-TR" sz="1600" dirty="0" smtClean="0">
                <a:solidFill>
                  <a:schemeClr val="accent1">
                    <a:lumMod val="75000"/>
                  </a:schemeClr>
                </a:solidFill>
                <a:latin typeface="Times New Roman" pitchFamily="18" charset="0"/>
                <a:cs typeface="Times New Roman" pitchFamily="18" charset="0"/>
              </a:rPr>
              <a:t>. </a:t>
            </a:r>
          </a:p>
          <a:p>
            <a:pPr marL="274320" indent="-274320" fontAlgn="auto">
              <a:spcAft>
                <a:spcPts val="0"/>
              </a:spcAft>
              <a:buClr>
                <a:schemeClr val="accent3"/>
              </a:buClr>
              <a:buFont typeface="Wingdings 2"/>
              <a:buChar char=""/>
              <a:defRPr/>
            </a:pPr>
            <a:endParaRPr lang="tr-TR" sz="2400" dirty="0"/>
          </a:p>
        </p:txBody>
      </p:sp>
      <p:sp>
        <p:nvSpPr>
          <p:cNvPr id="2" name="Slayt Numarası Yer Tutucusu 1"/>
          <p:cNvSpPr>
            <a:spLocks noGrp="1"/>
          </p:cNvSpPr>
          <p:nvPr>
            <p:ph type="sldNum" sz="quarter" idx="12"/>
          </p:nvPr>
        </p:nvSpPr>
        <p:spPr/>
        <p:txBody>
          <a:bodyPr/>
          <a:lstStyle/>
          <a:p>
            <a:pPr>
              <a:defRPr/>
            </a:pPr>
            <a:fld id="{0C88EE6C-7341-45C8-A2CD-A40477C1960B}" type="slidenum">
              <a:rPr lang="tr-TR" smtClean="0"/>
              <a:pPr>
                <a:defRPr/>
              </a:pPr>
              <a:t>11</a:t>
            </a:fld>
            <a:endParaRPr lang="tr-T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828258" y="1412776"/>
            <a:ext cx="6626696" cy="932682"/>
          </a:xfrm>
        </p:spPr>
        <p:txBody>
          <a:bodyPr>
            <a:normAutofit/>
          </a:bodyPr>
          <a:lstStyle/>
          <a:p>
            <a:pPr algn="ctr"/>
            <a:r>
              <a:rPr lang="tr-TR" sz="2800" b="1" dirty="0" smtClean="0">
                <a:solidFill>
                  <a:schemeClr val="accent1"/>
                </a:solidFill>
              </a:rPr>
              <a:t>AKADEMİK TANINIRLIK</a:t>
            </a:r>
            <a:endParaRPr lang="tr-TR" sz="2800" b="1" dirty="0">
              <a:solidFill>
                <a:schemeClr val="accent1"/>
              </a:solidFill>
            </a:endParaRPr>
          </a:p>
        </p:txBody>
      </p:sp>
      <p:sp>
        <p:nvSpPr>
          <p:cNvPr id="3" name="İçerik Yer Tutucusu 2"/>
          <p:cNvSpPr>
            <a:spLocks noGrp="1"/>
          </p:cNvSpPr>
          <p:nvPr>
            <p:ph idx="1"/>
          </p:nvPr>
        </p:nvSpPr>
        <p:spPr>
          <a:xfrm>
            <a:off x="1619672" y="2204864"/>
            <a:ext cx="6842720" cy="3528392"/>
          </a:xfrm>
        </p:spPr>
        <p:txBody>
          <a:bodyPr>
            <a:normAutofit fontScale="92500" lnSpcReduction="10000"/>
          </a:bodyPr>
          <a:lstStyle/>
          <a:p>
            <a:pPr lvl="1" algn="just">
              <a:buFont typeface="Wingdings" panose="05000000000000000000" pitchFamily="2" charset="2"/>
              <a:buChar char="ü"/>
            </a:pPr>
            <a:r>
              <a:rPr lang="tr-TR" sz="2000" b="1" dirty="0" smtClean="0">
                <a:solidFill>
                  <a:schemeClr val="accent1"/>
                </a:solidFill>
              </a:rPr>
              <a:t>Yükseköğretim </a:t>
            </a:r>
            <a:r>
              <a:rPr lang="tr-TR" sz="2000" b="1" dirty="0">
                <a:solidFill>
                  <a:schemeClr val="accent1"/>
                </a:solidFill>
              </a:rPr>
              <a:t>kurumları, gidilen kurumda geçirilen eğitim-öğretim dönemi faaliyetlerine tam tanınırlık sağlar</a:t>
            </a:r>
            <a:r>
              <a:rPr lang="tr-TR" sz="2000" b="1" dirty="0" smtClean="0">
                <a:solidFill>
                  <a:schemeClr val="accent1"/>
                </a:solidFill>
              </a:rPr>
              <a:t>.</a:t>
            </a:r>
          </a:p>
          <a:p>
            <a:pPr marL="457200" lvl="1" indent="0" algn="just">
              <a:buNone/>
            </a:pPr>
            <a:r>
              <a:rPr lang="tr-TR" sz="2000" dirty="0" smtClean="0">
                <a:solidFill>
                  <a:schemeClr val="accent1"/>
                </a:solidFill>
                <a:latin typeface="Times" panose="02020603060405020304" pitchFamily="18" charset="0"/>
              </a:rPr>
              <a:t>Akademik tanınırlık;</a:t>
            </a:r>
          </a:p>
          <a:p>
            <a:pPr marL="0" indent="0" algn="just">
              <a:buNone/>
            </a:pPr>
            <a:r>
              <a:rPr lang="tr-TR" sz="2000" dirty="0">
                <a:solidFill>
                  <a:schemeClr val="accent1"/>
                </a:solidFill>
                <a:latin typeface="Times" panose="02020603060405020304" pitchFamily="18" charset="0"/>
              </a:rPr>
              <a:t>	</a:t>
            </a:r>
            <a:r>
              <a:rPr lang="tr-TR" sz="2000" dirty="0" smtClean="0">
                <a:solidFill>
                  <a:schemeClr val="accent1"/>
                </a:solidFill>
                <a:latin typeface="Times" panose="02020603060405020304" pitchFamily="18" charset="0"/>
              </a:rPr>
              <a:t>MADDE </a:t>
            </a:r>
            <a:r>
              <a:rPr lang="tr-TR" sz="2000" dirty="0">
                <a:solidFill>
                  <a:schemeClr val="accent1"/>
                </a:solidFill>
                <a:latin typeface="Times" panose="02020603060405020304" pitchFamily="18" charset="0"/>
              </a:rPr>
              <a:t>13 – (1) Yükseköğretim kurumları, gidilen kurumda </a:t>
            </a:r>
            <a:r>
              <a:rPr lang="tr-TR" sz="2000" dirty="0" smtClean="0">
                <a:solidFill>
                  <a:schemeClr val="accent1"/>
                </a:solidFill>
                <a:latin typeface="Times" panose="02020603060405020304" pitchFamily="18" charset="0"/>
              </a:rPr>
              <a:t>	geçirilen </a:t>
            </a:r>
            <a:r>
              <a:rPr lang="tr-TR" sz="2000" dirty="0">
                <a:solidFill>
                  <a:schemeClr val="accent1"/>
                </a:solidFill>
                <a:latin typeface="Times" panose="02020603060405020304" pitchFamily="18" charset="0"/>
              </a:rPr>
              <a:t>eğitim-öğretim dönemi faaliyetlerine tam tanınırlık </a:t>
            </a:r>
            <a:r>
              <a:rPr lang="tr-TR" sz="2000" dirty="0" smtClean="0">
                <a:solidFill>
                  <a:schemeClr val="accent1"/>
                </a:solidFill>
                <a:latin typeface="Times" panose="02020603060405020304" pitchFamily="18" charset="0"/>
              </a:rPr>
              <a:t>	sağlar</a:t>
            </a:r>
            <a:r>
              <a:rPr lang="tr-TR" sz="2000" dirty="0">
                <a:solidFill>
                  <a:schemeClr val="accent1"/>
                </a:solidFill>
                <a:latin typeface="Times" panose="02020603060405020304" pitchFamily="18" charset="0"/>
              </a:rPr>
              <a:t>. </a:t>
            </a:r>
            <a:r>
              <a:rPr lang="tr-TR" sz="2000" dirty="0" smtClean="0">
                <a:solidFill>
                  <a:schemeClr val="accent1"/>
                </a:solidFill>
                <a:latin typeface="Times" panose="02020603060405020304" pitchFamily="18" charset="0"/>
              </a:rPr>
              <a:t>	Öğrenim </a:t>
            </a:r>
            <a:r>
              <a:rPr lang="tr-TR" sz="2000" dirty="0">
                <a:solidFill>
                  <a:schemeClr val="accent1"/>
                </a:solidFill>
                <a:latin typeface="Times" panose="02020603060405020304" pitchFamily="18" charset="0"/>
              </a:rPr>
              <a:t>hareketliliği başlamadan önce tanımlanmış </a:t>
            </a:r>
            <a:r>
              <a:rPr lang="tr-TR" sz="2000" dirty="0" smtClean="0">
                <a:solidFill>
                  <a:schemeClr val="accent1"/>
                </a:solidFill>
                <a:latin typeface="Times" panose="02020603060405020304" pitchFamily="18" charset="0"/>
              </a:rPr>
              <a:t>	derslerle 	ilgili </a:t>
            </a:r>
            <a:r>
              <a:rPr lang="tr-TR" sz="2000" dirty="0">
                <a:solidFill>
                  <a:schemeClr val="accent1"/>
                </a:solidFill>
                <a:latin typeface="Times" panose="02020603060405020304" pitchFamily="18" charset="0"/>
              </a:rPr>
              <a:t>program, tüm taraflarca Öğrenim Protokolü </a:t>
            </a:r>
            <a:r>
              <a:rPr lang="tr-TR" sz="2000" dirty="0" smtClean="0">
                <a:solidFill>
                  <a:schemeClr val="accent1"/>
                </a:solidFill>
                <a:latin typeface="Times" panose="02020603060405020304" pitchFamily="18" charset="0"/>
              </a:rPr>
              <a:t>	imzalanması 	suretiyle </a:t>
            </a:r>
            <a:r>
              <a:rPr lang="tr-TR" sz="2000" dirty="0">
                <a:solidFill>
                  <a:schemeClr val="accent1"/>
                </a:solidFill>
                <a:latin typeface="Times" panose="02020603060405020304" pitchFamily="18" charset="0"/>
              </a:rPr>
              <a:t>yazılı olarak teyit edilir. Yükseköğretim </a:t>
            </a:r>
            <a:r>
              <a:rPr lang="tr-TR" sz="2000" dirty="0" smtClean="0">
                <a:solidFill>
                  <a:schemeClr val="accent1"/>
                </a:solidFill>
                <a:latin typeface="Times" panose="02020603060405020304" pitchFamily="18" charset="0"/>
              </a:rPr>
              <a:t>	kurumları</a:t>
            </a:r>
            <a:r>
              <a:rPr lang="tr-TR" sz="2000" dirty="0">
                <a:solidFill>
                  <a:schemeClr val="accent1"/>
                </a:solidFill>
                <a:latin typeface="Times" panose="02020603060405020304" pitchFamily="18" charset="0"/>
              </a:rPr>
              <a:t>, tarafı </a:t>
            </a:r>
            <a:r>
              <a:rPr lang="tr-TR" sz="2000" dirty="0" smtClean="0">
                <a:solidFill>
                  <a:schemeClr val="accent1"/>
                </a:solidFill>
                <a:latin typeface="Times" panose="02020603060405020304" pitchFamily="18" charset="0"/>
              </a:rPr>
              <a:t>	olduğu </a:t>
            </a:r>
            <a:r>
              <a:rPr lang="tr-TR" sz="2000" dirty="0">
                <a:solidFill>
                  <a:schemeClr val="accent1"/>
                </a:solidFill>
                <a:latin typeface="Times" panose="02020603060405020304" pitchFamily="18" charset="0"/>
              </a:rPr>
              <a:t>protokolde belirtilen dersleri tanır ve </a:t>
            </a:r>
            <a:r>
              <a:rPr lang="tr-TR" sz="2000" dirty="0" smtClean="0">
                <a:solidFill>
                  <a:schemeClr val="accent1"/>
                </a:solidFill>
                <a:latin typeface="Times" panose="02020603060405020304" pitchFamily="18" charset="0"/>
              </a:rPr>
              <a:t>	derslerin </a:t>
            </a:r>
            <a:r>
              <a:rPr lang="tr-TR" sz="2000" dirty="0">
                <a:solidFill>
                  <a:schemeClr val="accent1"/>
                </a:solidFill>
                <a:latin typeface="Times" panose="02020603060405020304" pitchFamily="18" charset="0"/>
              </a:rPr>
              <a:t>tanınması </a:t>
            </a:r>
            <a:r>
              <a:rPr lang="tr-TR" sz="2000" dirty="0" smtClean="0">
                <a:solidFill>
                  <a:schemeClr val="accent1"/>
                </a:solidFill>
                <a:latin typeface="Times" panose="02020603060405020304" pitchFamily="18" charset="0"/>
              </a:rPr>
              <a:t>konusunda </a:t>
            </a:r>
            <a:r>
              <a:rPr lang="tr-TR" sz="2000" dirty="0">
                <a:solidFill>
                  <a:schemeClr val="accent1"/>
                </a:solidFill>
                <a:latin typeface="Times" panose="02020603060405020304" pitchFamily="18" charset="0"/>
              </a:rPr>
              <a:t>gerekli tedbirleri alır. </a:t>
            </a:r>
            <a:r>
              <a:rPr lang="tr-TR" sz="2000" dirty="0" smtClean="0">
                <a:solidFill>
                  <a:schemeClr val="accent1"/>
                </a:solidFill>
                <a:latin typeface="Times" panose="02020603060405020304" pitchFamily="18" charset="0"/>
              </a:rPr>
              <a:t> </a:t>
            </a:r>
            <a:endParaRPr lang="tr-TR" sz="2000" dirty="0">
              <a:solidFill>
                <a:schemeClr val="accent1"/>
              </a:solidFill>
              <a:latin typeface="Times" panose="02020603060405020304" pitchFamily="18" charset="0"/>
            </a:endParaRPr>
          </a:p>
        </p:txBody>
      </p:sp>
      <p:sp>
        <p:nvSpPr>
          <p:cNvPr id="5" name="Slayt Numarası Yer Tutucusu 4"/>
          <p:cNvSpPr>
            <a:spLocks noGrp="1"/>
          </p:cNvSpPr>
          <p:nvPr>
            <p:ph type="sldNum" sz="quarter" idx="12"/>
          </p:nvPr>
        </p:nvSpPr>
        <p:spPr/>
        <p:txBody>
          <a:bodyPr/>
          <a:lstStyle/>
          <a:p>
            <a:pPr>
              <a:defRPr/>
            </a:pPr>
            <a:fld id="{0C88EE6C-7341-45C8-A2CD-A40477C1960B}" type="slidenum">
              <a:rPr lang="tr-TR" smtClean="0"/>
              <a:pPr>
                <a:defRPr/>
              </a:pPr>
              <a:t>12</a:t>
            </a:fld>
            <a:endParaRPr lang="tr-TR"/>
          </a:p>
        </p:txBody>
      </p:sp>
    </p:spTree>
    <p:extLst>
      <p:ext uri="{BB962C8B-B14F-4D97-AF65-F5344CB8AC3E}">
        <p14:creationId xmlns:p14="http://schemas.microsoft.com/office/powerpoint/2010/main" val="109237551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691680" y="1365218"/>
            <a:ext cx="6591985" cy="4007998"/>
          </a:xfrm>
        </p:spPr>
        <p:txBody>
          <a:bodyPr>
            <a:normAutofit fontScale="92500" lnSpcReduction="20000"/>
          </a:bodyPr>
          <a:lstStyle/>
          <a:p>
            <a:pPr marL="0" indent="0" algn="just" fontAlgn="auto">
              <a:spcAft>
                <a:spcPts val="0"/>
              </a:spcAft>
              <a:buClr>
                <a:schemeClr val="accent3"/>
              </a:buClr>
              <a:buNone/>
              <a:defRPr/>
            </a:pPr>
            <a:r>
              <a:rPr lang="tr-TR" sz="3200" b="1" dirty="0" smtClean="0">
                <a:solidFill>
                  <a:schemeClr val="accent1"/>
                </a:solidFill>
                <a:latin typeface="Times New Roman" pitchFamily="18" charset="0"/>
                <a:cs typeface="Times New Roman" pitchFamily="18" charset="0"/>
              </a:rPr>
              <a:t>Öğrenci </a:t>
            </a:r>
            <a:r>
              <a:rPr lang="tr-TR" sz="3200" b="1" dirty="0">
                <a:solidFill>
                  <a:schemeClr val="accent1"/>
                </a:solidFill>
                <a:latin typeface="Times New Roman" pitchFamily="18" charset="0"/>
                <a:cs typeface="Times New Roman" pitchFamily="18" charset="0"/>
              </a:rPr>
              <a:t>B</a:t>
            </a:r>
            <a:r>
              <a:rPr lang="tr-TR" sz="3200" b="1" dirty="0" smtClean="0">
                <a:solidFill>
                  <a:schemeClr val="accent1"/>
                </a:solidFill>
                <a:latin typeface="Times New Roman" pitchFamily="18" charset="0"/>
                <a:cs typeface="Times New Roman" pitchFamily="18" charset="0"/>
              </a:rPr>
              <a:t>ursları; </a:t>
            </a:r>
          </a:p>
          <a:p>
            <a:pPr marL="0" indent="0" algn="just" fontAlgn="auto">
              <a:spcAft>
                <a:spcPts val="0"/>
              </a:spcAft>
              <a:buClr>
                <a:schemeClr val="accent3"/>
              </a:buClr>
              <a:buNone/>
              <a:defRPr/>
            </a:pPr>
            <a:r>
              <a:rPr lang="tr-TR" sz="1900" b="1" dirty="0" smtClean="0">
                <a:solidFill>
                  <a:schemeClr val="accent1"/>
                </a:solidFill>
                <a:latin typeface="Times New Roman" pitchFamily="18" charset="0"/>
                <a:cs typeface="Times New Roman" pitchFamily="18" charset="0"/>
              </a:rPr>
              <a:t>(Farabi Yapan öğrenciye kendi Yükseköğretim Kurumu tarafından verilir.) </a:t>
            </a:r>
          </a:p>
          <a:p>
            <a:pPr marL="274320" indent="-274320" algn="just" fontAlgn="auto">
              <a:spcAft>
                <a:spcPts val="0"/>
              </a:spcAft>
              <a:buClr>
                <a:schemeClr val="accent3"/>
              </a:buClr>
              <a:buFont typeface="Wingdings 2"/>
              <a:buChar char=""/>
              <a:defRPr/>
            </a:pPr>
            <a:endParaRPr lang="tr-TR" dirty="0" smtClean="0">
              <a:latin typeface="Times New Roman" pitchFamily="18" charset="0"/>
              <a:cs typeface="Times New Roman" pitchFamily="18" charset="0"/>
            </a:endParaRPr>
          </a:p>
          <a:p>
            <a:pPr algn="just">
              <a:buFont typeface="Wingdings" panose="05000000000000000000" pitchFamily="2" charset="2"/>
              <a:buChar char="ü"/>
              <a:defRPr/>
            </a:pPr>
            <a:r>
              <a:rPr lang="tr-TR" sz="2400" dirty="0" smtClean="0">
                <a:solidFill>
                  <a:schemeClr val="accent1">
                    <a:lumMod val="75000"/>
                  </a:schemeClr>
                </a:solidFill>
                <a:latin typeface="Times New Roman" pitchFamily="18" charset="0"/>
                <a:cs typeface="Times New Roman" pitchFamily="18" charset="0"/>
              </a:rPr>
              <a:t>Burslu Farabi Değişim Programı öğrencisi olma hakkı kazananlara, </a:t>
            </a:r>
            <a:r>
              <a:rPr lang="tr-TR" sz="2400" b="1" dirty="0" smtClean="0">
                <a:solidFill>
                  <a:schemeClr val="accent1">
                    <a:lumMod val="75000"/>
                  </a:schemeClr>
                </a:solidFill>
                <a:latin typeface="Times New Roman" pitchFamily="18" charset="0"/>
                <a:cs typeface="Times New Roman" pitchFamily="18" charset="0"/>
              </a:rPr>
              <a:t>5102 sayılı Yüksek Öğrenim Öğrencilerine Burs, Kredi Verilmesine İlişkin Kanuna göre,</a:t>
            </a:r>
            <a:r>
              <a:rPr lang="tr-TR" sz="2400" dirty="0" smtClean="0">
                <a:solidFill>
                  <a:schemeClr val="accent1">
                    <a:lumMod val="75000"/>
                  </a:schemeClr>
                </a:solidFill>
                <a:latin typeface="Times New Roman" pitchFamily="18" charset="0"/>
                <a:cs typeface="Times New Roman" pitchFamily="18" charset="0"/>
              </a:rPr>
              <a:t> Programdan faydalanan öğrencilere   </a:t>
            </a:r>
            <a:r>
              <a:rPr lang="tr-TR" sz="2400" b="1" u="sng" dirty="0" smtClean="0">
                <a:solidFill>
                  <a:schemeClr val="accent1">
                    <a:lumMod val="75000"/>
                  </a:schemeClr>
                </a:solidFill>
                <a:latin typeface="Times New Roman" pitchFamily="18" charset="0"/>
                <a:cs typeface="Times New Roman" pitchFamily="18" charset="0"/>
              </a:rPr>
              <a:t>bursun % 70’i 4 ay süre ile aylık olarak  ödenir</a:t>
            </a:r>
            <a:r>
              <a:rPr lang="tr-TR" sz="2400" dirty="0" smtClean="0">
                <a:solidFill>
                  <a:schemeClr val="accent1">
                    <a:lumMod val="75000"/>
                  </a:schemeClr>
                </a:solidFill>
                <a:latin typeface="Times New Roman" pitchFamily="18" charset="0"/>
                <a:cs typeface="Times New Roman" pitchFamily="18" charset="0"/>
              </a:rPr>
              <a:t>. </a:t>
            </a:r>
            <a:r>
              <a:rPr lang="tr-TR" sz="2400" b="1" u="sng" dirty="0" smtClean="0">
                <a:solidFill>
                  <a:schemeClr val="accent1">
                    <a:lumMod val="75000"/>
                  </a:schemeClr>
                </a:solidFill>
                <a:latin typeface="Times New Roman" pitchFamily="18" charset="0"/>
                <a:cs typeface="Times New Roman" pitchFamily="18" charset="0"/>
              </a:rPr>
              <a:t>Geri kalan burs miktarı, %30 ise birinci dönemin sonunda aldığı transkript  dikkate alınarak</a:t>
            </a:r>
            <a:r>
              <a:rPr lang="tr-TR" sz="2400" dirty="0" smtClean="0">
                <a:solidFill>
                  <a:schemeClr val="accent1">
                    <a:lumMod val="75000"/>
                  </a:schemeClr>
                </a:solidFill>
                <a:latin typeface="Times New Roman" pitchFamily="18" charset="0"/>
                <a:cs typeface="Times New Roman" pitchFamily="18" charset="0"/>
              </a:rPr>
              <a:t> ödeme yapılır.</a:t>
            </a:r>
          </a:p>
          <a:p>
            <a:pPr marL="0" indent="0" algn="just">
              <a:buNone/>
              <a:defRPr/>
            </a:pPr>
            <a:endParaRPr lang="tr-TR" sz="2400" dirty="0"/>
          </a:p>
        </p:txBody>
      </p:sp>
      <p:sp>
        <p:nvSpPr>
          <p:cNvPr id="2" name="Slayt Numarası Yer Tutucusu 1"/>
          <p:cNvSpPr>
            <a:spLocks noGrp="1"/>
          </p:cNvSpPr>
          <p:nvPr>
            <p:ph type="sldNum" sz="quarter" idx="12"/>
          </p:nvPr>
        </p:nvSpPr>
        <p:spPr/>
        <p:txBody>
          <a:bodyPr/>
          <a:lstStyle/>
          <a:p>
            <a:pPr>
              <a:defRPr/>
            </a:pPr>
            <a:fld id="{0C88EE6C-7341-45C8-A2CD-A40477C1960B}" type="slidenum">
              <a:rPr lang="tr-TR" smtClean="0"/>
              <a:pPr>
                <a:defRPr/>
              </a:pPr>
              <a:t>13</a:t>
            </a:fld>
            <a:endParaRPr lang="tr-T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Numarası Yer Tutucusu 1"/>
          <p:cNvSpPr>
            <a:spLocks noGrp="1"/>
          </p:cNvSpPr>
          <p:nvPr>
            <p:ph type="sldNum" sz="quarter" idx="12"/>
          </p:nvPr>
        </p:nvSpPr>
        <p:spPr/>
        <p:txBody>
          <a:bodyPr/>
          <a:lstStyle/>
          <a:p>
            <a:pPr>
              <a:defRPr/>
            </a:pPr>
            <a:fld id="{0C88EE6C-7341-45C8-A2CD-A40477C1960B}" type="slidenum">
              <a:rPr lang="tr-TR" smtClean="0"/>
              <a:pPr>
                <a:defRPr/>
              </a:pPr>
              <a:t>14</a:t>
            </a:fld>
            <a:endParaRPr lang="tr-TR"/>
          </a:p>
        </p:txBody>
      </p:sp>
      <p:sp>
        <p:nvSpPr>
          <p:cNvPr id="3" name="İçerik Yer Tutucusu 2"/>
          <p:cNvSpPr>
            <a:spLocks noGrp="1"/>
          </p:cNvSpPr>
          <p:nvPr>
            <p:ph idx="1"/>
          </p:nvPr>
        </p:nvSpPr>
        <p:spPr/>
        <p:txBody>
          <a:bodyPr>
            <a:normAutofit/>
          </a:bodyPr>
          <a:lstStyle/>
          <a:p>
            <a:pPr marL="0" indent="0" algn="ctr">
              <a:buNone/>
            </a:pPr>
            <a:r>
              <a:rPr lang="tr-TR" sz="8000" dirty="0" smtClean="0">
                <a:latin typeface="Algerian" panose="04020705040A02060702" pitchFamily="82" charset="0"/>
              </a:rPr>
              <a:t>BAŞARILAR</a:t>
            </a:r>
          </a:p>
        </p:txBody>
      </p:sp>
    </p:spTree>
    <p:extLst>
      <p:ext uri="{BB962C8B-B14F-4D97-AF65-F5344CB8AC3E}">
        <p14:creationId xmlns:p14="http://schemas.microsoft.com/office/powerpoint/2010/main" val="40247093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691680" y="275902"/>
            <a:ext cx="6589200" cy="1280890"/>
          </a:xfrm>
        </p:spPr>
        <p:txBody>
          <a:bodyPr>
            <a:noAutofit/>
          </a:bodyPr>
          <a:lstStyle/>
          <a:p>
            <a:r>
              <a:rPr lang="tr-TR" b="1" dirty="0">
                <a:solidFill>
                  <a:schemeClr val="accent1">
                    <a:lumMod val="75000"/>
                  </a:schemeClr>
                </a:solidFill>
                <a:effectLst>
                  <a:outerShdw blurRad="38100" dist="38100" dir="2700000" algn="tl">
                    <a:srgbClr val="000000">
                      <a:alpha val="43137"/>
                    </a:srgbClr>
                  </a:outerShdw>
                </a:effectLst>
                <a:latin typeface="Times New Roman" pitchFamily="18" charset="0"/>
                <a:ea typeface="+mn-ea"/>
                <a:cs typeface="Times New Roman" pitchFamily="18" charset="0"/>
              </a:rPr>
              <a:t>Farabi Değişim Programı Nedir?</a:t>
            </a:r>
            <a:endParaRPr lang="tr-TR" b="1" dirty="0">
              <a:solidFill>
                <a:schemeClr val="accent1">
                  <a:lumMod val="75000"/>
                </a:schemeClr>
              </a:solidFill>
              <a:effectLst>
                <a:outerShdw blurRad="38100" dist="38100" dir="2700000" algn="tl">
                  <a:srgbClr val="000000">
                    <a:alpha val="43137"/>
                  </a:srgbClr>
                </a:outerShdw>
              </a:effectLst>
              <a:latin typeface="Times New Roman" pitchFamily="18" charset="0"/>
              <a:ea typeface="+mn-ea"/>
              <a:cs typeface="Times New Roman" pitchFamily="18" charset="0"/>
            </a:endParaRPr>
          </a:p>
        </p:txBody>
      </p:sp>
      <p:sp>
        <p:nvSpPr>
          <p:cNvPr id="3" name="Slayt Numarası Yer Tutucusu 2"/>
          <p:cNvSpPr>
            <a:spLocks noGrp="1"/>
          </p:cNvSpPr>
          <p:nvPr>
            <p:ph type="sldNum" sz="quarter" idx="12"/>
          </p:nvPr>
        </p:nvSpPr>
        <p:spPr/>
        <p:txBody>
          <a:bodyPr/>
          <a:lstStyle/>
          <a:p>
            <a:pPr>
              <a:defRPr/>
            </a:pPr>
            <a:fld id="{23732C96-15EC-4554-8059-A427A0CCD976}" type="slidenum">
              <a:rPr lang="tr-TR" smtClean="0"/>
              <a:pPr>
                <a:defRPr/>
              </a:pPr>
              <a:t>2</a:t>
            </a:fld>
            <a:endParaRPr lang="tr-TR"/>
          </a:p>
        </p:txBody>
      </p:sp>
      <p:sp>
        <p:nvSpPr>
          <p:cNvPr id="4" name="Metin kutusu 3"/>
          <p:cNvSpPr txBox="1"/>
          <p:nvPr/>
        </p:nvSpPr>
        <p:spPr>
          <a:xfrm>
            <a:off x="1547664" y="1556792"/>
            <a:ext cx="7344816" cy="3293209"/>
          </a:xfrm>
          <a:prstGeom prst="rect">
            <a:avLst/>
          </a:prstGeom>
          <a:noFill/>
        </p:spPr>
        <p:txBody>
          <a:bodyPr wrap="square" rtlCol="0">
            <a:spAutoFit/>
          </a:bodyPr>
          <a:lstStyle/>
          <a:p>
            <a:r>
              <a:rPr lang="tr-TR" sz="2600" b="1" dirty="0">
                <a:solidFill>
                  <a:schemeClr val="accent1">
                    <a:lumMod val="75000"/>
                  </a:schemeClr>
                </a:solidFill>
                <a:effectLst>
                  <a:outerShdw blurRad="38100" dist="38100" dir="2700000" algn="tl">
                    <a:srgbClr val="000000">
                      <a:alpha val="43137"/>
                    </a:srgbClr>
                  </a:outerShdw>
                </a:effectLst>
                <a:latin typeface="Times New Roman" pitchFamily="18" charset="0"/>
                <a:cs typeface="Times New Roman" pitchFamily="18" charset="0"/>
              </a:rPr>
              <a:t>-"</a:t>
            </a:r>
            <a:r>
              <a:rPr lang="tr-TR" sz="2600" b="1" dirty="0">
                <a:solidFill>
                  <a:schemeClr val="accent1">
                    <a:lumMod val="75000"/>
                  </a:schemeClr>
                </a:solidFill>
                <a:effectLst>
                  <a:outerShdw blurRad="38100" dist="38100" dir="2700000" algn="tl">
                    <a:srgbClr val="000000">
                      <a:alpha val="43137"/>
                    </a:srgbClr>
                  </a:outerShdw>
                </a:effectLst>
                <a:latin typeface="Times New Roman" pitchFamily="18" charset="0"/>
                <a:cs typeface="Times New Roman" pitchFamily="18" charset="0"/>
              </a:rPr>
              <a:t>Farabi Değişim Programı" olarak adlandırılan Yükseköğretim Kurumları Arasında Öğrenci ve Öğretim Üyesi Değişim Programı, üniversite ve yüksek teknoloji enstitüleri bünyesinde ön lisans, lisans, yüksek lisans ve doktora düzeyinde eğitim-öğretim yapan yükseköğretim kurumları arasında öğrenci ve öğretim üyesi değişim programıdır. </a:t>
            </a:r>
            <a:endParaRPr lang="tr-TR" sz="2600" b="1" dirty="0">
              <a:solidFill>
                <a:schemeClr val="accent1">
                  <a:lumMod val="75000"/>
                </a:schemeClr>
              </a:solidFill>
              <a:effectLst>
                <a:outerShdw blurRad="38100" dist="38100" dir="2700000" algn="tl">
                  <a:srgbClr val="000000">
                    <a:alpha val="43137"/>
                  </a:srgbClr>
                </a:outerShdw>
              </a:effectLst>
              <a:latin typeface="Times New Roman" pitchFamily="18" charset="0"/>
              <a:cs typeface="Times New Roman" pitchFamily="18" charset="0"/>
            </a:endParaRPr>
          </a:p>
          <a:p>
            <a:endParaRPr lang="tr-TR" sz="2600" b="1" dirty="0">
              <a:solidFill>
                <a:schemeClr val="accent1">
                  <a:lumMod val="75000"/>
                </a:schemeClr>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12357230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Unvan 1"/>
          <p:cNvSpPr>
            <a:spLocks noGrp="1"/>
          </p:cNvSpPr>
          <p:nvPr>
            <p:ph type="title"/>
          </p:nvPr>
        </p:nvSpPr>
        <p:spPr>
          <a:xfrm>
            <a:off x="1945200" y="624110"/>
            <a:ext cx="6589200" cy="932682"/>
          </a:xfrm>
        </p:spPr>
        <p:txBody>
          <a:bodyPr>
            <a:normAutofit/>
          </a:bodyPr>
          <a:lstStyle/>
          <a:p>
            <a:r>
              <a:rPr lang="tr-TR" sz="4400" b="1" dirty="0">
                <a:solidFill>
                  <a:schemeClr val="accent1">
                    <a:lumMod val="75000"/>
                  </a:schemeClr>
                </a:solidFill>
                <a:effectLst>
                  <a:outerShdw blurRad="38100" dist="38100" dir="2700000" algn="tl">
                    <a:srgbClr val="000000">
                      <a:alpha val="43137"/>
                    </a:srgbClr>
                  </a:outerShdw>
                </a:effectLst>
                <a:latin typeface="Times New Roman" pitchFamily="18" charset="0"/>
                <a:ea typeface="+mn-ea"/>
                <a:cs typeface="Times New Roman" pitchFamily="18" charset="0"/>
              </a:rPr>
              <a:t>Amacı ve Süresi?</a:t>
            </a:r>
            <a:endParaRPr lang="tr-TR" sz="4400" b="1" dirty="0">
              <a:solidFill>
                <a:schemeClr val="accent1">
                  <a:lumMod val="75000"/>
                </a:schemeClr>
              </a:solidFill>
              <a:effectLst>
                <a:outerShdw blurRad="38100" dist="38100" dir="2700000" algn="tl">
                  <a:srgbClr val="000000">
                    <a:alpha val="43137"/>
                  </a:srgbClr>
                </a:outerShdw>
              </a:effectLst>
              <a:latin typeface="Times New Roman" pitchFamily="18" charset="0"/>
              <a:ea typeface="+mn-ea"/>
              <a:cs typeface="Times New Roman" pitchFamily="18" charset="0"/>
            </a:endParaRPr>
          </a:p>
        </p:txBody>
      </p:sp>
      <p:sp>
        <p:nvSpPr>
          <p:cNvPr id="3" name="Slayt Numarası Yer Tutucusu 2"/>
          <p:cNvSpPr>
            <a:spLocks noGrp="1"/>
          </p:cNvSpPr>
          <p:nvPr>
            <p:ph type="sldNum" sz="quarter" idx="12"/>
          </p:nvPr>
        </p:nvSpPr>
        <p:spPr/>
        <p:txBody>
          <a:bodyPr/>
          <a:lstStyle/>
          <a:p>
            <a:pPr>
              <a:defRPr/>
            </a:pPr>
            <a:fld id="{23732C96-15EC-4554-8059-A427A0CCD976}" type="slidenum">
              <a:rPr lang="tr-TR" smtClean="0"/>
              <a:pPr>
                <a:defRPr/>
              </a:pPr>
              <a:t>3</a:t>
            </a:fld>
            <a:endParaRPr lang="tr-TR"/>
          </a:p>
        </p:txBody>
      </p:sp>
      <p:sp>
        <p:nvSpPr>
          <p:cNvPr id="5" name="Metin kutusu 4"/>
          <p:cNvSpPr txBox="1"/>
          <p:nvPr/>
        </p:nvSpPr>
        <p:spPr>
          <a:xfrm>
            <a:off x="1547664" y="1772816"/>
            <a:ext cx="6336704" cy="4493538"/>
          </a:xfrm>
          <a:prstGeom prst="rect">
            <a:avLst/>
          </a:prstGeom>
          <a:noFill/>
        </p:spPr>
        <p:txBody>
          <a:bodyPr wrap="square" rtlCol="0">
            <a:spAutoFit/>
          </a:bodyPr>
          <a:lstStyle/>
          <a:p>
            <a:r>
              <a:rPr lang="tr-TR" sz="2600" b="1" dirty="0">
                <a:solidFill>
                  <a:schemeClr val="accent1">
                    <a:lumMod val="75000"/>
                  </a:schemeClr>
                </a:solidFill>
                <a:effectLst>
                  <a:outerShdw blurRad="38100" dist="38100" dir="2700000" algn="tl">
                    <a:srgbClr val="000000">
                      <a:alpha val="43137"/>
                    </a:srgbClr>
                  </a:outerShdw>
                </a:effectLst>
                <a:latin typeface="Times New Roman" pitchFamily="18" charset="0"/>
                <a:cs typeface="Times New Roman" pitchFamily="18" charset="0"/>
              </a:rPr>
              <a:t>-Farabi Değişim Programı, öğrenci veya öğretim üyelerinin bir veya iki yarıyıl süresince kendi kurumlarının dışında bir yükseköğretim kurumunda eğitim öğretim faaliyetine devam etmelerini amaçlamaktadır. </a:t>
            </a:r>
          </a:p>
          <a:p>
            <a:endParaRPr lang="tr-TR" sz="2600" b="1" dirty="0">
              <a:solidFill>
                <a:schemeClr val="accent1">
                  <a:lumMod val="75000"/>
                </a:schemeClr>
              </a:solidFill>
              <a:effectLst>
                <a:outerShdw blurRad="38100" dist="38100" dir="2700000" algn="tl">
                  <a:srgbClr val="000000">
                    <a:alpha val="43137"/>
                  </a:srgbClr>
                </a:outerShdw>
              </a:effectLst>
              <a:latin typeface="Times New Roman" pitchFamily="18" charset="0"/>
              <a:cs typeface="Times New Roman" pitchFamily="18" charset="0"/>
            </a:endParaRPr>
          </a:p>
          <a:p>
            <a:r>
              <a:rPr lang="tr-TR" sz="2600" b="1" dirty="0">
                <a:solidFill>
                  <a:schemeClr val="accent1">
                    <a:lumMod val="75000"/>
                  </a:schemeClr>
                </a:solidFill>
                <a:effectLst>
                  <a:outerShdw blurRad="38100" dist="38100" dir="2700000" algn="tl">
                    <a:srgbClr val="000000">
                      <a:alpha val="43137"/>
                    </a:srgbClr>
                  </a:outerShdw>
                </a:effectLst>
                <a:latin typeface="Times New Roman" pitchFamily="18" charset="0"/>
                <a:cs typeface="Times New Roman" pitchFamily="18" charset="0"/>
              </a:rPr>
              <a:t>-Öğrenciler açısından yeni bir kültürün kazanılması, bilgi ve becerilerin artırılması ve sosyalleşmenin gerçekleşmesine katkı sağlamaktadır.</a:t>
            </a:r>
          </a:p>
        </p:txBody>
      </p:sp>
    </p:spTree>
    <p:extLst>
      <p:ext uri="{BB962C8B-B14F-4D97-AF65-F5344CB8AC3E}">
        <p14:creationId xmlns:p14="http://schemas.microsoft.com/office/powerpoint/2010/main" val="205834782"/>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331640" y="1772816"/>
            <a:ext cx="7560839" cy="3168352"/>
          </a:xfrm>
        </p:spPr>
        <p:txBody>
          <a:bodyPr>
            <a:normAutofit fontScale="92500" lnSpcReduction="10000"/>
          </a:bodyPr>
          <a:lstStyle/>
          <a:p>
            <a:pPr marL="0" indent="0">
              <a:buClr>
                <a:schemeClr val="accent3"/>
              </a:buClr>
              <a:buNone/>
              <a:defRPr/>
            </a:pPr>
            <a:r>
              <a:rPr lang="tr-TR" sz="2800" b="1" dirty="0">
                <a:solidFill>
                  <a:schemeClr val="accent1">
                    <a:lumMod val="75000"/>
                  </a:schemeClr>
                </a:solidFill>
                <a:effectLst>
                  <a:outerShdw blurRad="38100" dist="38100" dir="2700000" algn="tl">
                    <a:srgbClr val="000000">
                      <a:alpha val="43137"/>
                    </a:srgbClr>
                  </a:outerShdw>
                </a:effectLst>
                <a:latin typeface="Times New Roman" pitchFamily="18" charset="0"/>
                <a:cs typeface="Times New Roman" pitchFamily="18" charset="0"/>
              </a:rPr>
              <a:t>İkili anlaşmalar üniversite bazında yapılır.</a:t>
            </a:r>
          </a:p>
          <a:p>
            <a:pPr marL="0" indent="0" fontAlgn="auto">
              <a:spcAft>
                <a:spcPts val="0"/>
              </a:spcAft>
              <a:buClr>
                <a:schemeClr val="accent3"/>
              </a:buClr>
              <a:buNone/>
              <a:defRPr/>
            </a:pPr>
            <a:r>
              <a:rPr lang="tr-TR" sz="2800" b="1" dirty="0" smtClean="0">
                <a:solidFill>
                  <a:schemeClr val="accent1">
                    <a:lumMod val="75000"/>
                  </a:schemeClr>
                </a:solidFill>
                <a:effectLst>
                  <a:outerShdw blurRad="38100" dist="38100" dir="2700000" algn="tl">
                    <a:srgbClr val="000000">
                      <a:alpha val="43137"/>
                    </a:srgbClr>
                  </a:outerShdw>
                </a:effectLst>
                <a:latin typeface="Times New Roman" pitchFamily="18" charset="0"/>
                <a:cs typeface="Times New Roman" pitchFamily="18" charset="0"/>
              </a:rPr>
              <a:t>İzmir Katip Çelebi Üniversitesinin </a:t>
            </a:r>
          </a:p>
          <a:p>
            <a:pPr marL="0" indent="0" fontAlgn="auto">
              <a:spcAft>
                <a:spcPts val="0"/>
              </a:spcAft>
              <a:buClr>
                <a:schemeClr val="accent3"/>
              </a:buClr>
              <a:buNone/>
              <a:defRPr/>
            </a:pPr>
            <a:r>
              <a:rPr lang="tr-TR" sz="2800" b="1" dirty="0" smtClean="0">
                <a:solidFill>
                  <a:schemeClr val="accent1">
                    <a:lumMod val="75000"/>
                  </a:schemeClr>
                </a:solidFill>
                <a:effectLst>
                  <a:outerShdw blurRad="38100" dist="38100" dir="2700000" algn="tl">
                    <a:srgbClr val="000000">
                      <a:alpha val="43137"/>
                    </a:srgbClr>
                  </a:outerShdw>
                </a:effectLst>
                <a:latin typeface="Times New Roman" pitchFamily="18" charset="0"/>
                <a:cs typeface="Times New Roman" pitchFamily="18" charset="0"/>
              </a:rPr>
              <a:t>İkili </a:t>
            </a:r>
            <a:r>
              <a:rPr lang="tr-TR" sz="2800" b="1" dirty="0" smtClean="0">
                <a:solidFill>
                  <a:schemeClr val="accent1">
                    <a:lumMod val="75000"/>
                  </a:schemeClr>
                </a:solidFill>
                <a:effectLst>
                  <a:outerShdw blurRad="38100" dist="38100" dir="2700000" algn="tl">
                    <a:srgbClr val="000000">
                      <a:alpha val="43137"/>
                    </a:srgbClr>
                  </a:outerShdw>
                </a:effectLst>
                <a:latin typeface="Times New Roman" pitchFamily="18" charset="0"/>
                <a:cs typeface="Times New Roman" pitchFamily="18" charset="0"/>
              </a:rPr>
              <a:t>anlaşma çerçevesinde; </a:t>
            </a:r>
          </a:p>
          <a:p>
            <a:pPr marL="0" indent="0" fontAlgn="auto">
              <a:spcAft>
                <a:spcPts val="0"/>
              </a:spcAft>
              <a:buClr>
                <a:schemeClr val="accent3"/>
              </a:buClr>
              <a:buNone/>
              <a:defRPr/>
            </a:pPr>
            <a:r>
              <a:rPr lang="tr-TR" sz="2800" b="1" dirty="0" smtClean="0">
                <a:solidFill>
                  <a:schemeClr val="accent1">
                    <a:lumMod val="75000"/>
                  </a:schemeClr>
                </a:solidFill>
                <a:effectLst>
                  <a:outerShdw blurRad="38100" dist="38100" dir="2700000" algn="tl">
                    <a:srgbClr val="000000">
                      <a:alpha val="43137"/>
                    </a:srgbClr>
                  </a:outerShdw>
                </a:effectLst>
                <a:latin typeface="Times New Roman" pitchFamily="18" charset="0"/>
                <a:cs typeface="Times New Roman" pitchFamily="18" charset="0"/>
              </a:rPr>
              <a:t>47 </a:t>
            </a:r>
            <a:r>
              <a:rPr lang="tr-TR" sz="2800" b="1" dirty="0" smtClean="0">
                <a:solidFill>
                  <a:schemeClr val="accent1">
                    <a:lumMod val="75000"/>
                  </a:schemeClr>
                </a:solidFill>
                <a:effectLst>
                  <a:outerShdw blurRad="38100" dist="38100" dir="2700000" algn="tl">
                    <a:srgbClr val="000000">
                      <a:alpha val="43137"/>
                    </a:srgbClr>
                  </a:outerShdw>
                </a:effectLst>
                <a:latin typeface="Times New Roman" pitchFamily="18" charset="0"/>
                <a:cs typeface="Times New Roman" pitchFamily="18" charset="0"/>
              </a:rPr>
              <a:t>Üniversite ile anlaşmamız </a:t>
            </a:r>
            <a:r>
              <a:rPr lang="tr-TR" sz="2800" b="1" dirty="0" smtClean="0">
                <a:solidFill>
                  <a:schemeClr val="accent1">
                    <a:lumMod val="75000"/>
                  </a:schemeClr>
                </a:solidFill>
                <a:effectLst>
                  <a:outerShdw blurRad="38100" dist="38100" dir="2700000" algn="tl">
                    <a:srgbClr val="000000">
                      <a:alpha val="43137"/>
                    </a:srgbClr>
                  </a:outerShdw>
                </a:effectLst>
                <a:latin typeface="Times New Roman" pitchFamily="18" charset="0"/>
                <a:cs typeface="Times New Roman" pitchFamily="18" charset="0"/>
              </a:rPr>
              <a:t>bulunmaktadır,</a:t>
            </a:r>
          </a:p>
          <a:p>
            <a:pPr marL="0" indent="0" fontAlgn="auto">
              <a:spcAft>
                <a:spcPts val="0"/>
              </a:spcAft>
              <a:buClr>
                <a:schemeClr val="accent3"/>
              </a:buClr>
              <a:buNone/>
              <a:defRPr/>
            </a:pPr>
            <a:r>
              <a:rPr lang="tr-TR" sz="2800" b="1" dirty="0" smtClean="0">
                <a:solidFill>
                  <a:schemeClr val="accent1">
                    <a:lumMod val="75000"/>
                  </a:schemeClr>
                </a:solidFill>
                <a:effectLst>
                  <a:outerShdw blurRad="38100" dist="38100" dir="2700000" algn="tl">
                    <a:srgbClr val="000000">
                      <a:alpha val="43137"/>
                    </a:srgbClr>
                  </a:outerShdw>
                </a:effectLst>
                <a:latin typeface="Times New Roman" pitchFamily="18" charset="0"/>
                <a:cs typeface="Times New Roman" pitchFamily="18" charset="0"/>
              </a:rPr>
              <a:t>Programın idari işleri Dış İlişkiler Ofisine bağlı Farabi Kurum Koordinatörlüğü tarafından yürütülür.</a:t>
            </a:r>
            <a:endParaRPr lang="tr-TR" sz="2800" b="1" dirty="0" smtClean="0">
              <a:solidFill>
                <a:schemeClr val="accent1">
                  <a:lumMod val="75000"/>
                </a:schemeClr>
              </a:solidFill>
              <a:effectLst>
                <a:outerShdw blurRad="38100" dist="38100" dir="2700000" algn="tl">
                  <a:srgbClr val="000000">
                    <a:alpha val="43137"/>
                  </a:srgbClr>
                </a:outerShdw>
              </a:effectLst>
              <a:latin typeface="Times New Roman" pitchFamily="18" charset="0"/>
              <a:cs typeface="Times New Roman" pitchFamily="18" charset="0"/>
            </a:endParaRPr>
          </a:p>
          <a:p>
            <a:pPr marL="0" indent="0" fontAlgn="auto">
              <a:spcAft>
                <a:spcPts val="0"/>
              </a:spcAft>
              <a:buClr>
                <a:schemeClr val="accent3"/>
              </a:buClr>
              <a:buNone/>
              <a:defRPr/>
            </a:pPr>
            <a:endParaRPr lang="tr-TR" sz="4000" b="1" dirty="0" smtClean="0">
              <a:solidFill>
                <a:schemeClr val="accent1">
                  <a:lumMod val="75000"/>
                </a:schemeClr>
              </a:solidFill>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1026" name="Picture 2" descr="ikili anlaşma ile ilgili görsel sonucu"/>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44689" y="5195959"/>
            <a:ext cx="2599311" cy="1637566"/>
          </a:xfrm>
          <a:prstGeom prst="rect">
            <a:avLst/>
          </a:prstGeom>
          <a:noFill/>
          <a:extLst>
            <a:ext uri="{909E8E84-426E-40DD-AFC4-6F175D3DCCD1}">
              <a14:hiddenFill xmlns:a14="http://schemas.microsoft.com/office/drawing/2010/main">
                <a:solidFill>
                  <a:srgbClr val="FFFFFF"/>
                </a:solidFill>
              </a14:hiddenFill>
            </a:ext>
          </a:extLst>
        </p:spPr>
      </p:pic>
      <p:sp>
        <p:nvSpPr>
          <p:cNvPr id="2" name="Slayt Numarası Yer Tutucusu 1"/>
          <p:cNvSpPr>
            <a:spLocks noGrp="1"/>
          </p:cNvSpPr>
          <p:nvPr>
            <p:ph type="sldNum" sz="quarter" idx="12"/>
          </p:nvPr>
        </p:nvSpPr>
        <p:spPr/>
        <p:txBody>
          <a:bodyPr/>
          <a:lstStyle/>
          <a:p>
            <a:pPr>
              <a:defRPr/>
            </a:pPr>
            <a:fld id="{0C88EE6C-7341-45C8-A2CD-A40477C1960B}" type="slidenum">
              <a:rPr lang="tr-TR" smtClean="0"/>
              <a:pPr>
                <a:defRPr/>
              </a:pPr>
              <a:t>4</a:t>
            </a:fld>
            <a:endParaRPr lang="tr-TR"/>
          </a:p>
        </p:txBody>
      </p:sp>
    </p:spTree>
  </p:cSld>
  <p:clrMapOvr>
    <a:masterClrMapping/>
  </p:clrMapOvr>
  <p:transition>
    <p:blinds dir="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547664" y="508620"/>
            <a:ext cx="6480721" cy="1143000"/>
          </a:xfrm>
        </p:spPr>
        <p:txBody>
          <a:bodyPr>
            <a:normAutofit fontScale="90000"/>
          </a:bodyPr>
          <a:lstStyle/>
          <a:p>
            <a:pPr algn="ctr" fontAlgn="auto">
              <a:spcAft>
                <a:spcPts val="0"/>
              </a:spcAft>
              <a:defRPr/>
            </a:pPr>
            <a:r>
              <a:rPr lang="tr-TR" dirty="0" smtClean="0">
                <a:solidFill>
                  <a:schemeClr val="accent1">
                    <a:lumMod val="75000"/>
                  </a:schemeClr>
                </a:solidFill>
                <a:latin typeface="Times New Roman" pitchFamily="18" charset="0"/>
                <a:cs typeface="Times New Roman" pitchFamily="18" charset="0"/>
              </a:rPr>
              <a:t>FARABİ </a:t>
            </a:r>
            <a:r>
              <a:rPr lang="tr-TR" dirty="0" smtClean="0">
                <a:solidFill>
                  <a:schemeClr val="accent1">
                    <a:lumMod val="75000"/>
                  </a:schemeClr>
                </a:solidFill>
                <a:latin typeface="Times New Roman" pitchFamily="18" charset="0"/>
                <a:cs typeface="Times New Roman" pitchFamily="18" charset="0"/>
              </a:rPr>
              <a:t>KURUM KOORDİNATÖRLÜĞÜ</a:t>
            </a:r>
            <a:endParaRPr lang="tr-TR" dirty="0">
              <a:solidFill>
                <a:schemeClr val="accent1">
                  <a:lumMod val="75000"/>
                </a:schemeClr>
              </a:solidFill>
              <a:latin typeface="Times New Roman" pitchFamily="18" charset="0"/>
              <a:cs typeface="Times New Roman" pitchFamily="18" charset="0"/>
            </a:endParaRPr>
          </a:p>
        </p:txBody>
      </p:sp>
      <p:sp>
        <p:nvSpPr>
          <p:cNvPr id="3" name="2 İçerik Yer Tutucusu"/>
          <p:cNvSpPr>
            <a:spLocks noGrp="1"/>
          </p:cNvSpPr>
          <p:nvPr>
            <p:ph idx="1"/>
          </p:nvPr>
        </p:nvSpPr>
        <p:spPr>
          <a:xfrm>
            <a:off x="1942415" y="1772816"/>
            <a:ext cx="6591985" cy="4392488"/>
          </a:xfrm>
        </p:spPr>
        <p:txBody>
          <a:bodyPr>
            <a:normAutofit lnSpcReduction="10000"/>
          </a:bodyPr>
          <a:lstStyle/>
          <a:p>
            <a:pPr marL="274320" indent="-274320" fontAlgn="auto">
              <a:spcAft>
                <a:spcPts val="0"/>
              </a:spcAft>
              <a:buClr>
                <a:schemeClr val="accent3"/>
              </a:buClr>
              <a:buFont typeface="Wingdings 2"/>
              <a:buChar char=""/>
              <a:defRPr/>
            </a:pPr>
            <a:r>
              <a:rPr lang="tr-TR" sz="2400" dirty="0" smtClean="0">
                <a:solidFill>
                  <a:schemeClr val="accent1">
                    <a:lumMod val="75000"/>
                  </a:schemeClr>
                </a:solidFill>
                <a:latin typeface="Times New Roman" pitchFamily="18" charset="0"/>
                <a:cs typeface="Times New Roman" pitchFamily="18" charset="0"/>
              </a:rPr>
              <a:t>Bilgilendirme,</a:t>
            </a:r>
          </a:p>
          <a:p>
            <a:pPr marL="274320" indent="-274320" fontAlgn="auto">
              <a:spcAft>
                <a:spcPts val="0"/>
              </a:spcAft>
              <a:buClr>
                <a:schemeClr val="accent3"/>
              </a:buClr>
              <a:buFont typeface="Wingdings 2"/>
              <a:buChar char=""/>
              <a:defRPr/>
            </a:pPr>
            <a:r>
              <a:rPr lang="tr-TR" sz="2400" dirty="0" smtClean="0">
                <a:solidFill>
                  <a:schemeClr val="accent1">
                    <a:lumMod val="75000"/>
                  </a:schemeClr>
                </a:solidFill>
                <a:latin typeface="Times New Roman" pitchFamily="18" charset="0"/>
                <a:cs typeface="Times New Roman" pitchFamily="18" charset="0"/>
              </a:rPr>
              <a:t>İkili Anlaşma Protokollerin düzenlenmesi,</a:t>
            </a:r>
          </a:p>
          <a:p>
            <a:pPr marL="274320" indent="-274320" fontAlgn="auto">
              <a:spcAft>
                <a:spcPts val="0"/>
              </a:spcAft>
              <a:buClr>
                <a:schemeClr val="accent3"/>
              </a:buClr>
              <a:buFont typeface="Wingdings 2"/>
              <a:buChar char=""/>
              <a:defRPr/>
            </a:pPr>
            <a:r>
              <a:rPr lang="tr-TR" sz="2400" dirty="0" smtClean="0">
                <a:solidFill>
                  <a:schemeClr val="accent1">
                    <a:lumMod val="75000"/>
                  </a:schemeClr>
                </a:solidFill>
                <a:latin typeface="Times New Roman" pitchFamily="18" charset="0"/>
                <a:cs typeface="Times New Roman" pitchFamily="18" charset="0"/>
              </a:rPr>
              <a:t>İlan, Başvuruların kabulü ve değerlendirmesi,</a:t>
            </a:r>
          </a:p>
          <a:p>
            <a:pPr marL="274320" indent="-274320" fontAlgn="auto">
              <a:spcAft>
                <a:spcPts val="0"/>
              </a:spcAft>
              <a:buClr>
                <a:schemeClr val="accent3"/>
              </a:buClr>
              <a:buFont typeface="Wingdings 2"/>
              <a:buChar char=""/>
              <a:defRPr/>
            </a:pPr>
            <a:r>
              <a:rPr lang="tr-TR" sz="2400" dirty="0" smtClean="0">
                <a:solidFill>
                  <a:schemeClr val="accent1">
                    <a:lumMod val="75000"/>
                  </a:schemeClr>
                </a:solidFill>
                <a:latin typeface="Times New Roman" pitchFamily="18" charset="0"/>
                <a:cs typeface="Times New Roman" pitchFamily="18" charset="0"/>
              </a:rPr>
              <a:t>Teklif Çağrısı hazırlama,</a:t>
            </a:r>
          </a:p>
          <a:p>
            <a:pPr marL="274320" indent="-274320" fontAlgn="auto">
              <a:spcAft>
                <a:spcPts val="0"/>
              </a:spcAft>
              <a:buClr>
                <a:schemeClr val="accent3"/>
              </a:buClr>
              <a:buFont typeface="Wingdings 2"/>
              <a:buChar char=""/>
              <a:defRPr/>
            </a:pPr>
            <a:r>
              <a:rPr lang="tr-TR" sz="2400" dirty="0" smtClean="0">
                <a:solidFill>
                  <a:schemeClr val="accent1">
                    <a:lumMod val="75000"/>
                  </a:schemeClr>
                </a:solidFill>
                <a:latin typeface="Times New Roman" pitchFamily="18" charset="0"/>
                <a:cs typeface="Times New Roman" pitchFamily="18" charset="0"/>
              </a:rPr>
              <a:t>Raporlama,</a:t>
            </a:r>
          </a:p>
          <a:p>
            <a:pPr marL="274320" indent="-274320" fontAlgn="auto">
              <a:spcAft>
                <a:spcPts val="0"/>
              </a:spcAft>
              <a:buClr>
                <a:schemeClr val="accent3"/>
              </a:buClr>
              <a:buFont typeface="Wingdings 2"/>
              <a:buChar char=""/>
              <a:defRPr/>
            </a:pPr>
            <a:r>
              <a:rPr lang="tr-TR" sz="2400" dirty="0" smtClean="0">
                <a:solidFill>
                  <a:schemeClr val="accent1">
                    <a:lumMod val="75000"/>
                  </a:schemeClr>
                </a:solidFill>
                <a:latin typeface="Times New Roman" pitchFamily="18" charset="0"/>
                <a:cs typeface="Times New Roman" pitchFamily="18" charset="0"/>
              </a:rPr>
              <a:t>Dosyalama,</a:t>
            </a:r>
          </a:p>
          <a:p>
            <a:pPr marL="274320" indent="-274320" fontAlgn="auto">
              <a:spcAft>
                <a:spcPts val="0"/>
              </a:spcAft>
              <a:buClr>
                <a:schemeClr val="accent3"/>
              </a:buClr>
              <a:buFont typeface="Wingdings 2"/>
              <a:buChar char=""/>
              <a:defRPr/>
            </a:pPr>
            <a:r>
              <a:rPr lang="tr-TR" sz="2400" dirty="0" smtClean="0">
                <a:solidFill>
                  <a:schemeClr val="accent1">
                    <a:lumMod val="75000"/>
                  </a:schemeClr>
                </a:solidFill>
                <a:latin typeface="Times New Roman" pitchFamily="18" charset="0"/>
                <a:cs typeface="Times New Roman" pitchFamily="18" charset="0"/>
              </a:rPr>
              <a:t>İstatistiklerin tutulması,</a:t>
            </a:r>
          </a:p>
          <a:p>
            <a:pPr marL="274320" indent="-274320" fontAlgn="auto">
              <a:spcAft>
                <a:spcPts val="0"/>
              </a:spcAft>
              <a:buClr>
                <a:schemeClr val="accent3"/>
              </a:buClr>
              <a:buFont typeface="Wingdings 2"/>
              <a:buChar char=""/>
              <a:defRPr/>
            </a:pPr>
            <a:r>
              <a:rPr lang="tr-TR" sz="2400" dirty="0" smtClean="0">
                <a:solidFill>
                  <a:schemeClr val="accent1">
                    <a:lumMod val="75000"/>
                  </a:schemeClr>
                </a:solidFill>
                <a:latin typeface="Times New Roman" pitchFamily="18" charset="0"/>
                <a:cs typeface="Times New Roman" pitchFamily="18" charset="0"/>
              </a:rPr>
              <a:t>Mali hesapların tutulması. </a:t>
            </a:r>
          </a:p>
          <a:p>
            <a:pPr marL="0" indent="0" fontAlgn="auto">
              <a:spcAft>
                <a:spcPts val="0"/>
              </a:spcAft>
              <a:buClr>
                <a:schemeClr val="accent3"/>
              </a:buClr>
              <a:buNone/>
              <a:defRPr/>
            </a:pPr>
            <a:r>
              <a:rPr lang="tr-TR" sz="2400" dirty="0" smtClean="0">
                <a:solidFill>
                  <a:schemeClr val="accent1">
                    <a:lumMod val="75000"/>
                  </a:schemeClr>
                </a:solidFill>
                <a:latin typeface="Times New Roman" pitchFamily="18" charset="0"/>
                <a:cs typeface="Times New Roman" pitchFamily="18" charset="0"/>
              </a:rPr>
              <a:t>Gibi konularda çalışmalarını yapmaktadır.</a:t>
            </a:r>
          </a:p>
          <a:p>
            <a:pPr marL="274320" indent="-274320" fontAlgn="auto">
              <a:spcAft>
                <a:spcPts val="0"/>
              </a:spcAft>
              <a:buClr>
                <a:schemeClr val="accent3"/>
              </a:buClr>
              <a:buFont typeface="Wingdings 2"/>
              <a:buChar char=""/>
              <a:defRPr/>
            </a:pPr>
            <a:endParaRPr lang="tr-TR" sz="2400" dirty="0" smtClean="0">
              <a:solidFill>
                <a:schemeClr val="accent1">
                  <a:lumMod val="75000"/>
                </a:schemeClr>
              </a:solidFill>
              <a:latin typeface="Times New Roman" pitchFamily="18" charset="0"/>
              <a:cs typeface="Times New Roman" pitchFamily="18" charset="0"/>
            </a:endParaRPr>
          </a:p>
          <a:p>
            <a:pPr marL="274320" indent="-274320" fontAlgn="auto">
              <a:spcAft>
                <a:spcPts val="0"/>
              </a:spcAft>
              <a:buClr>
                <a:schemeClr val="accent3"/>
              </a:buClr>
              <a:buFont typeface="Wingdings 2"/>
              <a:buChar char=""/>
              <a:defRPr/>
            </a:pPr>
            <a:endParaRPr lang="tr-TR" dirty="0"/>
          </a:p>
        </p:txBody>
      </p:sp>
      <p:pic>
        <p:nvPicPr>
          <p:cNvPr id="2052" name="Picture 4" descr="ofis çalışması ile ilgili görsel sonucu"/>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36296" y="4970917"/>
            <a:ext cx="1887083" cy="1887083"/>
          </a:xfrm>
          <a:prstGeom prst="rect">
            <a:avLst/>
          </a:prstGeom>
          <a:noFill/>
          <a:extLst>
            <a:ext uri="{909E8E84-426E-40DD-AFC4-6F175D3DCCD1}">
              <a14:hiddenFill xmlns:a14="http://schemas.microsoft.com/office/drawing/2010/main">
                <a:solidFill>
                  <a:srgbClr val="FFFFFF"/>
                </a:solidFill>
              </a14:hiddenFill>
            </a:ext>
          </a:extLst>
        </p:spPr>
      </p:pic>
      <p:sp>
        <p:nvSpPr>
          <p:cNvPr id="5" name="Slayt Numarası Yer Tutucusu 4"/>
          <p:cNvSpPr>
            <a:spLocks noGrp="1"/>
          </p:cNvSpPr>
          <p:nvPr>
            <p:ph type="sldNum" sz="quarter" idx="12"/>
          </p:nvPr>
        </p:nvSpPr>
        <p:spPr/>
        <p:txBody>
          <a:bodyPr/>
          <a:lstStyle/>
          <a:p>
            <a:pPr>
              <a:defRPr/>
            </a:pPr>
            <a:fld id="{0C88EE6C-7341-45C8-A2CD-A40477C1960B}" type="slidenum">
              <a:rPr lang="tr-TR" smtClean="0"/>
              <a:pPr>
                <a:defRPr/>
              </a:pPr>
              <a:t>5</a:t>
            </a:fld>
            <a:endParaRPr lang="tr-TR"/>
          </a:p>
        </p:txBody>
      </p:sp>
    </p:spTree>
  </p:cSld>
  <p:clrMapOvr>
    <a:masterClrMapping/>
  </p:clrMapOvr>
  <p:transition>
    <p:pull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fontAlgn="auto">
              <a:spcAft>
                <a:spcPts val="0"/>
              </a:spcAft>
              <a:defRPr/>
            </a:pPr>
            <a:r>
              <a:rPr lang="tr-TR" sz="5400" b="1" dirty="0" smtClean="0">
                <a:solidFill>
                  <a:schemeClr val="accent1">
                    <a:lumMod val="75000"/>
                  </a:schemeClr>
                </a:solidFill>
                <a:latin typeface="Times New Roman" pitchFamily="18" charset="0"/>
                <a:cs typeface="Times New Roman" pitchFamily="18" charset="0"/>
              </a:rPr>
              <a:t/>
            </a:r>
            <a:br>
              <a:rPr lang="tr-TR" sz="5400" b="1" dirty="0" smtClean="0">
                <a:solidFill>
                  <a:schemeClr val="accent1">
                    <a:lumMod val="75000"/>
                  </a:schemeClr>
                </a:solidFill>
                <a:latin typeface="Times New Roman" pitchFamily="18" charset="0"/>
                <a:cs typeface="Times New Roman" pitchFamily="18" charset="0"/>
              </a:rPr>
            </a:br>
            <a:endParaRPr lang="tr-TR" dirty="0"/>
          </a:p>
        </p:txBody>
      </p:sp>
      <p:sp>
        <p:nvSpPr>
          <p:cNvPr id="3" name="2 İçerik Yer Tutucusu"/>
          <p:cNvSpPr>
            <a:spLocks noGrp="1"/>
          </p:cNvSpPr>
          <p:nvPr>
            <p:ph idx="1"/>
          </p:nvPr>
        </p:nvSpPr>
        <p:spPr>
          <a:xfrm>
            <a:off x="1259632" y="1628800"/>
            <a:ext cx="7632848" cy="3777622"/>
          </a:xfrm>
        </p:spPr>
        <p:txBody>
          <a:bodyPr>
            <a:normAutofit fontScale="85000" lnSpcReduction="10000"/>
          </a:bodyPr>
          <a:lstStyle/>
          <a:p>
            <a:pPr marL="274320" indent="-274320" algn="just">
              <a:buClr>
                <a:schemeClr val="accent3"/>
              </a:buClr>
              <a:buFont typeface="Wingdings 2"/>
              <a:buChar char=""/>
              <a:defRPr/>
            </a:pPr>
            <a:r>
              <a:rPr lang="tr-TR" sz="2800" dirty="0" smtClean="0">
                <a:solidFill>
                  <a:schemeClr val="accent1">
                    <a:lumMod val="75000"/>
                  </a:schemeClr>
                </a:solidFill>
                <a:latin typeface="Times" panose="02020603060405020304" pitchFamily="18" charset="0"/>
              </a:rPr>
              <a:t>Yükseköğretim Kurumları Arasında Öğrenci ve Öğretim Üyesi Değişimi, Programının </a:t>
            </a:r>
            <a:r>
              <a:rPr lang="tr-TR" sz="2800" b="1" u="sng" dirty="0" smtClean="0">
                <a:solidFill>
                  <a:schemeClr val="accent1">
                    <a:lumMod val="75000"/>
                  </a:schemeClr>
                </a:solidFill>
                <a:latin typeface="Times" panose="02020603060405020304" pitchFamily="18" charset="0"/>
              </a:rPr>
              <a:t>Öğrenci Başvuru </a:t>
            </a:r>
            <a:r>
              <a:rPr lang="tr-TR" sz="2800" b="1" u="sng" dirty="0">
                <a:solidFill>
                  <a:schemeClr val="accent1">
                    <a:lumMod val="75000"/>
                  </a:schemeClr>
                </a:solidFill>
                <a:latin typeface="Times" panose="02020603060405020304" pitchFamily="18" charset="0"/>
              </a:rPr>
              <a:t>Ş</a:t>
            </a:r>
            <a:r>
              <a:rPr lang="tr-TR" sz="2800" b="1" u="sng" dirty="0" smtClean="0">
                <a:solidFill>
                  <a:schemeClr val="accent1">
                    <a:lumMod val="75000"/>
                  </a:schemeClr>
                </a:solidFill>
                <a:latin typeface="Times" panose="02020603060405020304" pitchFamily="18" charset="0"/>
              </a:rPr>
              <a:t>artları</a:t>
            </a:r>
            <a:r>
              <a:rPr lang="tr-TR" sz="2800" dirty="0" smtClean="0">
                <a:solidFill>
                  <a:schemeClr val="accent1">
                    <a:lumMod val="75000"/>
                  </a:schemeClr>
                </a:solidFill>
                <a:latin typeface="Times" panose="02020603060405020304" pitchFamily="18" charset="0"/>
              </a:rPr>
              <a:t> </a:t>
            </a:r>
            <a:r>
              <a:rPr lang="tr-TR" sz="2800" dirty="0" smtClean="0">
                <a:solidFill>
                  <a:schemeClr val="accent1">
                    <a:lumMod val="75000"/>
                  </a:schemeClr>
                </a:solidFill>
                <a:latin typeface="Times" panose="02020603060405020304" pitchFamily="18" charset="0"/>
              </a:rPr>
              <a:t>başlığını taşıyan ilgili yönetmeliğin </a:t>
            </a:r>
            <a:r>
              <a:rPr lang="tr-TR" sz="2800" b="1" dirty="0" smtClean="0">
                <a:solidFill>
                  <a:schemeClr val="accent1">
                    <a:lumMod val="75000"/>
                  </a:schemeClr>
                </a:solidFill>
                <a:latin typeface="Times" panose="02020603060405020304" pitchFamily="18" charset="0"/>
              </a:rPr>
              <a:t>11. maddesi </a:t>
            </a:r>
            <a:r>
              <a:rPr lang="tr-TR" sz="2800" dirty="0" smtClean="0">
                <a:solidFill>
                  <a:schemeClr val="accent1">
                    <a:lumMod val="75000"/>
                  </a:schemeClr>
                </a:solidFill>
                <a:latin typeface="Times" panose="02020603060405020304" pitchFamily="18" charset="0"/>
              </a:rPr>
              <a:t>dikkate alınarak başvuru değerlendirmesi yapılır</a:t>
            </a:r>
            <a:r>
              <a:rPr lang="tr-TR" sz="2800" dirty="0" smtClean="0">
                <a:solidFill>
                  <a:schemeClr val="accent1">
                    <a:lumMod val="75000"/>
                  </a:schemeClr>
                </a:solidFill>
              </a:rPr>
              <a:t>.</a:t>
            </a:r>
            <a:r>
              <a:rPr lang="tr-TR" sz="2800" dirty="0" smtClean="0">
                <a:solidFill>
                  <a:schemeClr val="accent1">
                    <a:lumMod val="75000"/>
                  </a:schemeClr>
                </a:solidFill>
                <a:latin typeface="Times New Roman" pitchFamily="18" charset="0"/>
                <a:cs typeface="Times New Roman" pitchFamily="18" charset="0"/>
              </a:rPr>
              <a:t> </a:t>
            </a:r>
          </a:p>
          <a:p>
            <a:pPr marL="274320" indent="-274320" algn="just">
              <a:buClr>
                <a:schemeClr val="accent3"/>
              </a:buClr>
              <a:buNone/>
              <a:defRPr/>
            </a:pPr>
            <a:r>
              <a:rPr lang="tr-TR" sz="2800" dirty="0" smtClean="0">
                <a:solidFill>
                  <a:schemeClr val="accent1">
                    <a:lumMod val="75000"/>
                  </a:schemeClr>
                </a:solidFill>
                <a:latin typeface="Times New Roman" pitchFamily="18" charset="0"/>
                <a:cs typeface="Times New Roman" pitchFamily="18" charset="0"/>
              </a:rPr>
              <a:t>	 </a:t>
            </a:r>
            <a:r>
              <a:rPr lang="tr-TR" sz="1900" dirty="0">
                <a:solidFill>
                  <a:schemeClr val="accent1"/>
                </a:solidFill>
              </a:rPr>
              <a:t>Öğrenci başvuru şartları </a:t>
            </a:r>
            <a:r>
              <a:rPr lang="tr-TR" sz="1900" dirty="0" smtClean="0">
                <a:solidFill>
                  <a:schemeClr val="accent1"/>
                </a:solidFill>
              </a:rPr>
              <a:t>;</a:t>
            </a:r>
          </a:p>
          <a:p>
            <a:pPr marL="274320" indent="-274320" algn="just">
              <a:buClr>
                <a:schemeClr val="accent3"/>
              </a:buClr>
              <a:buNone/>
              <a:defRPr/>
            </a:pPr>
            <a:r>
              <a:rPr lang="tr-TR" sz="1900" dirty="0">
                <a:solidFill>
                  <a:schemeClr val="accent1"/>
                </a:solidFill>
              </a:rPr>
              <a:t>	</a:t>
            </a:r>
            <a:r>
              <a:rPr lang="tr-TR" sz="1900" dirty="0" smtClean="0">
                <a:solidFill>
                  <a:schemeClr val="accent1"/>
                </a:solidFill>
              </a:rPr>
              <a:t>MADDE </a:t>
            </a:r>
            <a:r>
              <a:rPr lang="tr-TR" sz="1900" dirty="0">
                <a:solidFill>
                  <a:schemeClr val="accent1"/>
                </a:solidFill>
              </a:rPr>
              <a:t>11 – (1) Farabi Değişim Programı öğrencisi olabilmek için başvuran öğrencilerde aranacak asgarî şartlar şunlardır: a) Öğrencinin, örgün eğitim verilen yükseköğretim programlarında kayıtlı ön lisans, lisans, yüksek lisans ve doktora öğrencisi olması, b) </a:t>
            </a:r>
            <a:r>
              <a:rPr lang="tr-TR" sz="1900" i="1" u="sng" dirty="0">
                <a:solidFill>
                  <a:srgbClr val="0070C0"/>
                </a:solidFill>
              </a:rPr>
              <a:t>Ön lisans ve lisans öğrencilerinin genel akademik not ortalamasının en az 2.0/4 olması</a:t>
            </a:r>
            <a:r>
              <a:rPr lang="tr-TR" sz="1900" dirty="0">
                <a:solidFill>
                  <a:srgbClr val="0070C0"/>
                </a:solidFill>
              </a:rPr>
              <a:t>, c) </a:t>
            </a:r>
            <a:r>
              <a:rPr lang="tr-TR" sz="1900" i="1" u="sng" dirty="0">
                <a:solidFill>
                  <a:srgbClr val="0070C0"/>
                </a:solidFill>
              </a:rPr>
              <a:t>Yüksek lisans ve doktora öğrencilerinin genel akademik not ortalamasının en az 2.5/4 olması</a:t>
            </a:r>
            <a:r>
              <a:rPr lang="tr-TR" sz="1900" dirty="0">
                <a:solidFill>
                  <a:schemeClr val="accent1"/>
                </a:solidFill>
              </a:rPr>
              <a:t>. 100’lük sistemdeki notların 4’lük sistemdeki karşılıklarında, bu konuya ilişkin YÖK kararları esas alınır. </a:t>
            </a:r>
            <a:endParaRPr lang="tr-TR" sz="1900" dirty="0" smtClean="0">
              <a:solidFill>
                <a:schemeClr val="accent1"/>
              </a:solidFill>
              <a:latin typeface="Times New Roman" pitchFamily="18" charset="0"/>
              <a:cs typeface="Times New Roman" pitchFamily="18" charset="0"/>
            </a:endParaRPr>
          </a:p>
          <a:p>
            <a:pPr marL="274320" indent="-274320" algn="just" fontAlgn="auto">
              <a:spcAft>
                <a:spcPts val="0"/>
              </a:spcAft>
              <a:buClr>
                <a:schemeClr val="accent3"/>
              </a:buClr>
              <a:buFont typeface="Wingdings 2"/>
              <a:buChar char=""/>
              <a:defRPr/>
            </a:pPr>
            <a:endParaRPr lang="tr-TR" sz="1600" dirty="0" smtClean="0">
              <a:solidFill>
                <a:schemeClr val="accent1"/>
              </a:solidFill>
              <a:latin typeface="Times New Roman" pitchFamily="18" charset="0"/>
              <a:cs typeface="Times New Roman" pitchFamily="18" charset="0"/>
            </a:endParaRPr>
          </a:p>
          <a:p>
            <a:pPr marL="274320" indent="-274320" fontAlgn="auto">
              <a:spcAft>
                <a:spcPts val="0"/>
              </a:spcAft>
              <a:buClr>
                <a:schemeClr val="accent3"/>
              </a:buClr>
              <a:buFont typeface="Wingdings 2"/>
              <a:buNone/>
              <a:defRPr/>
            </a:pPr>
            <a:endParaRPr lang="tr-TR" dirty="0"/>
          </a:p>
        </p:txBody>
      </p:sp>
      <p:sp>
        <p:nvSpPr>
          <p:cNvPr id="5" name="Slayt Numarası Yer Tutucusu 4"/>
          <p:cNvSpPr>
            <a:spLocks noGrp="1"/>
          </p:cNvSpPr>
          <p:nvPr>
            <p:ph type="sldNum" sz="quarter" idx="12"/>
          </p:nvPr>
        </p:nvSpPr>
        <p:spPr/>
        <p:txBody>
          <a:bodyPr/>
          <a:lstStyle/>
          <a:p>
            <a:pPr>
              <a:defRPr/>
            </a:pPr>
            <a:fld id="{0C88EE6C-7341-45C8-A2CD-A40477C1960B}" type="slidenum">
              <a:rPr lang="tr-TR" smtClean="0"/>
              <a:pPr>
                <a:defRPr/>
              </a:pPr>
              <a:t>6</a:t>
            </a:fld>
            <a:endParaRPr lang="tr-TR"/>
          </a:p>
        </p:txBody>
      </p:sp>
      <p:sp>
        <p:nvSpPr>
          <p:cNvPr id="6" name="Metin kutusu 5"/>
          <p:cNvSpPr txBox="1"/>
          <p:nvPr/>
        </p:nvSpPr>
        <p:spPr>
          <a:xfrm>
            <a:off x="1763688" y="451486"/>
            <a:ext cx="6770712" cy="584775"/>
          </a:xfrm>
          <a:prstGeom prst="rect">
            <a:avLst/>
          </a:prstGeom>
          <a:noFill/>
        </p:spPr>
        <p:txBody>
          <a:bodyPr wrap="square" rtlCol="0">
            <a:spAutoFit/>
          </a:bodyPr>
          <a:lstStyle/>
          <a:p>
            <a:r>
              <a:rPr lang="tr-TR" sz="3200" dirty="0" smtClean="0">
                <a:solidFill>
                  <a:schemeClr val="accent1">
                    <a:lumMod val="75000"/>
                  </a:schemeClr>
                </a:solidFill>
                <a:latin typeface="Times" panose="02020603060405020304" pitchFamily="18" charset="0"/>
              </a:rPr>
              <a:t>Öğrenci</a:t>
            </a:r>
            <a:r>
              <a:rPr lang="tr-TR" sz="3200" dirty="0">
                <a:solidFill>
                  <a:schemeClr val="accent1">
                    <a:lumMod val="75000"/>
                  </a:schemeClr>
                </a:solidFill>
                <a:latin typeface="Times" panose="02020603060405020304" pitchFamily="18" charset="0"/>
              </a:rPr>
              <a:t> Başvuru </a:t>
            </a:r>
            <a:r>
              <a:rPr lang="tr-TR" sz="3200" dirty="0" smtClean="0">
                <a:solidFill>
                  <a:schemeClr val="accent1">
                    <a:lumMod val="75000"/>
                  </a:schemeClr>
                </a:solidFill>
                <a:latin typeface="Times" panose="02020603060405020304" pitchFamily="18" charset="0"/>
              </a:rPr>
              <a:t>Değerlendirmeleri</a:t>
            </a:r>
            <a:endParaRPr lang="tr-TR" sz="3200" dirty="0">
              <a:solidFill>
                <a:schemeClr val="accent1">
                  <a:lumMod val="75000"/>
                </a:schemeClr>
              </a:solidFill>
              <a:latin typeface="Times" panose="02020603060405020304"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475656" y="980728"/>
            <a:ext cx="7272807" cy="5328592"/>
          </a:xfrm>
        </p:spPr>
        <p:txBody>
          <a:bodyPr>
            <a:normAutofit fontScale="92500" lnSpcReduction="20000"/>
          </a:bodyPr>
          <a:lstStyle/>
          <a:p>
            <a:pPr marL="0" indent="0">
              <a:buNone/>
            </a:pPr>
            <a:r>
              <a:rPr lang="tr-TR" sz="2800" b="1" dirty="0" smtClean="0">
                <a:solidFill>
                  <a:schemeClr val="accent1">
                    <a:lumMod val="75000"/>
                  </a:schemeClr>
                </a:solidFill>
                <a:latin typeface="Times" panose="02020603060405020304" pitchFamily="18" charset="0"/>
              </a:rPr>
              <a:t>	GİDEN ÖĞRENCİ; </a:t>
            </a:r>
          </a:p>
          <a:p>
            <a:pPr>
              <a:buFont typeface="Wingdings" panose="05000000000000000000" pitchFamily="2" charset="2"/>
              <a:buChar char="ü"/>
            </a:pPr>
            <a:r>
              <a:rPr lang="tr-TR" sz="1900" b="1" dirty="0" smtClean="0">
                <a:solidFill>
                  <a:schemeClr val="accent1">
                    <a:lumMod val="75000"/>
                  </a:schemeClr>
                </a:solidFill>
                <a:latin typeface="Times" panose="02020603060405020304" pitchFamily="18" charset="0"/>
              </a:rPr>
              <a:t>	Aday Öğrenci Başvuru Süreci;</a:t>
            </a:r>
          </a:p>
          <a:p>
            <a:pPr lvl="1" algn="just">
              <a:buFontTx/>
              <a:buChar char="-"/>
            </a:pPr>
            <a:r>
              <a:rPr lang="tr-TR" dirty="0" smtClean="0">
                <a:solidFill>
                  <a:schemeClr val="accent1">
                    <a:lumMod val="75000"/>
                  </a:schemeClr>
                </a:solidFill>
                <a:latin typeface="Times" panose="02020603060405020304" pitchFamily="18" charset="0"/>
              </a:rPr>
              <a:t>Protokol </a:t>
            </a:r>
            <a:r>
              <a:rPr lang="tr-TR" dirty="0">
                <a:solidFill>
                  <a:schemeClr val="accent1">
                    <a:lumMod val="75000"/>
                  </a:schemeClr>
                </a:solidFill>
                <a:latin typeface="Times" panose="02020603060405020304" pitchFamily="18" charset="0"/>
              </a:rPr>
              <a:t>imzalanan yükseköğretim kurumlarının listesi internet sayfalarında yayınlanır.</a:t>
            </a:r>
          </a:p>
          <a:p>
            <a:pPr lvl="1" algn="just">
              <a:buFontTx/>
              <a:buChar char="-"/>
            </a:pPr>
            <a:r>
              <a:rPr lang="tr-TR" dirty="0">
                <a:solidFill>
                  <a:schemeClr val="accent1">
                    <a:lumMod val="75000"/>
                  </a:schemeClr>
                </a:solidFill>
                <a:latin typeface="Times" panose="02020603060405020304" pitchFamily="18" charset="0"/>
              </a:rPr>
              <a:t>İlgili akademik yılın Farabi Değişim Programı çalışma takviminde belirtilen     </a:t>
            </a:r>
          </a:p>
          <a:p>
            <a:pPr marL="457200" lvl="1" indent="0" algn="just">
              <a:buNone/>
            </a:pPr>
            <a:r>
              <a:rPr lang="tr-TR" dirty="0">
                <a:solidFill>
                  <a:schemeClr val="accent1">
                    <a:lumMod val="75000"/>
                  </a:schemeClr>
                </a:solidFill>
                <a:latin typeface="Times" panose="02020603060405020304" pitchFamily="18" charset="0"/>
              </a:rPr>
              <a:t>       15 günlük ilan süresinin sonunda başvurular başlatılır.</a:t>
            </a:r>
          </a:p>
          <a:p>
            <a:pPr lvl="1" algn="just">
              <a:buFontTx/>
              <a:buChar char="-"/>
            </a:pPr>
            <a:r>
              <a:rPr lang="tr-TR" dirty="0" smtClean="0">
                <a:solidFill>
                  <a:schemeClr val="accent1">
                    <a:lumMod val="75000"/>
                  </a:schemeClr>
                </a:solidFill>
                <a:latin typeface="Times" panose="02020603060405020304" pitchFamily="18" charset="0"/>
              </a:rPr>
              <a:t>Öğrenci</a:t>
            </a:r>
            <a:r>
              <a:rPr lang="tr-TR" dirty="0">
                <a:solidFill>
                  <a:schemeClr val="accent1">
                    <a:lumMod val="75000"/>
                  </a:schemeClr>
                </a:solidFill>
                <a:latin typeface="Times" panose="02020603060405020304" pitchFamily="18" charset="0"/>
              </a:rPr>
              <a:t>, gitmek istediği yükseköğretim kurumuna başvurmak için, öğrenci bölüm </a:t>
            </a:r>
            <a:r>
              <a:rPr lang="tr-TR" dirty="0" smtClean="0">
                <a:solidFill>
                  <a:schemeClr val="accent1">
                    <a:lumMod val="75000"/>
                  </a:schemeClr>
                </a:solidFill>
                <a:latin typeface="Times" panose="02020603060405020304" pitchFamily="18" charset="0"/>
              </a:rPr>
              <a:t>koordinatörünün </a:t>
            </a:r>
            <a:r>
              <a:rPr lang="tr-TR" dirty="0">
                <a:solidFill>
                  <a:schemeClr val="accent1">
                    <a:lumMod val="75000"/>
                  </a:schemeClr>
                </a:solidFill>
                <a:latin typeface="Times" panose="02020603060405020304" pitchFamily="18" charset="0"/>
              </a:rPr>
              <a:t>onayını aldıktan sonra, web sayfasında ki aday başvurusu belgelerini doldurarak,  kayıtlı olduğu Yükseköğretim Kurumu Farabi Kurum Koordinatörlüğüne teslim etmekle yükümlüdür.</a:t>
            </a:r>
          </a:p>
          <a:p>
            <a:pPr lvl="1" algn="just">
              <a:buFontTx/>
              <a:buChar char="-"/>
            </a:pPr>
            <a:r>
              <a:rPr lang="tr-TR" dirty="0">
                <a:solidFill>
                  <a:schemeClr val="accent1">
                    <a:lumMod val="75000"/>
                  </a:schemeClr>
                </a:solidFill>
                <a:latin typeface="Times" panose="02020603060405020304" pitchFamily="18" charset="0"/>
              </a:rPr>
              <a:t>Farabi Kurum Koordinatörlüğü tarafından başvuru belgeleri incelenir.</a:t>
            </a:r>
          </a:p>
          <a:p>
            <a:pPr lvl="1" algn="just">
              <a:buFontTx/>
              <a:buChar char="-"/>
            </a:pPr>
            <a:r>
              <a:rPr lang="tr-TR" dirty="0">
                <a:solidFill>
                  <a:schemeClr val="accent1">
                    <a:lumMod val="75000"/>
                  </a:schemeClr>
                </a:solidFill>
                <a:latin typeface="Times" panose="02020603060405020304" pitchFamily="18" charset="0"/>
              </a:rPr>
              <a:t>Farabi Kurum Koordinatörlüğü, başvuru belgelerini Farabi Değişim Programı çalışma takvimine veya ilan edilen takvime uygun olarak ilgili tarihlerde anlaşmalı yükseköğretim kurumlarına iletir. </a:t>
            </a:r>
          </a:p>
          <a:p>
            <a:pPr lvl="1" algn="just">
              <a:buFontTx/>
              <a:buChar char="-"/>
            </a:pPr>
            <a:r>
              <a:rPr lang="tr-TR" dirty="0" smtClean="0">
                <a:solidFill>
                  <a:schemeClr val="accent1">
                    <a:lumMod val="75000"/>
                  </a:schemeClr>
                </a:solidFill>
                <a:latin typeface="Times" panose="02020603060405020304" pitchFamily="18" charset="0"/>
              </a:rPr>
              <a:t> </a:t>
            </a:r>
            <a:r>
              <a:rPr lang="tr-TR" b="1" dirty="0" smtClean="0">
                <a:solidFill>
                  <a:schemeClr val="accent1">
                    <a:lumMod val="75000"/>
                  </a:schemeClr>
                </a:solidFill>
                <a:latin typeface="Times" panose="02020603060405020304" pitchFamily="18" charset="0"/>
              </a:rPr>
              <a:t>Öğrencilerin </a:t>
            </a:r>
            <a:r>
              <a:rPr lang="tr-TR" b="1" dirty="0">
                <a:solidFill>
                  <a:schemeClr val="accent1">
                    <a:lumMod val="75000"/>
                  </a:schemeClr>
                </a:solidFill>
                <a:latin typeface="Times" panose="02020603060405020304" pitchFamily="18" charset="0"/>
              </a:rPr>
              <a:t>tercihleri mevcut protokol ile eşleştirilerek Güz/</a:t>
            </a:r>
            <a:r>
              <a:rPr lang="tr-TR" b="1" dirty="0" err="1">
                <a:solidFill>
                  <a:schemeClr val="accent1">
                    <a:lumMod val="75000"/>
                  </a:schemeClr>
                </a:solidFill>
                <a:latin typeface="Times" panose="02020603060405020304" pitchFamily="18" charset="0"/>
              </a:rPr>
              <a:t>Güz+Bahar</a:t>
            </a:r>
            <a:r>
              <a:rPr lang="tr-TR" b="1" dirty="0">
                <a:solidFill>
                  <a:schemeClr val="accent1">
                    <a:lumMod val="75000"/>
                  </a:schemeClr>
                </a:solidFill>
                <a:latin typeface="Times" panose="02020603060405020304" pitchFamily="18" charset="0"/>
              </a:rPr>
              <a:t> başvuru sonuçları, Farabi Değişim Programı çalışma takvimine göre belirlenen tarihlerde </a:t>
            </a:r>
            <a:r>
              <a:rPr lang="tr-TR" b="1" dirty="0" smtClean="0">
                <a:solidFill>
                  <a:schemeClr val="accent1">
                    <a:lumMod val="75000"/>
                  </a:schemeClr>
                </a:solidFill>
                <a:latin typeface="Times" panose="02020603060405020304" pitchFamily="18" charset="0"/>
              </a:rPr>
              <a:t>ilgili yükseköğretim </a:t>
            </a:r>
            <a:r>
              <a:rPr lang="tr-TR" b="1" dirty="0">
                <a:solidFill>
                  <a:schemeClr val="accent1">
                    <a:lumMod val="75000"/>
                  </a:schemeClr>
                </a:solidFill>
                <a:latin typeface="Times" panose="02020603060405020304" pitchFamily="18" charset="0"/>
              </a:rPr>
              <a:t>kurumunun Farabi internet sayfalarında ilan edilir</a:t>
            </a:r>
            <a:r>
              <a:rPr lang="tr-TR" b="1" dirty="0" smtClean="0">
                <a:solidFill>
                  <a:schemeClr val="accent1">
                    <a:lumMod val="75000"/>
                  </a:schemeClr>
                </a:solidFill>
                <a:latin typeface="Times" panose="02020603060405020304" pitchFamily="18" charset="0"/>
              </a:rPr>
              <a:t>.</a:t>
            </a:r>
          </a:p>
          <a:p>
            <a:pPr marL="457200" lvl="1" indent="0" algn="just">
              <a:buNone/>
            </a:pPr>
            <a:r>
              <a:rPr lang="tr-TR" dirty="0" smtClean="0">
                <a:solidFill>
                  <a:schemeClr val="accent1">
                    <a:lumMod val="75000"/>
                  </a:schemeClr>
                </a:solidFill>
                <a:latin typeface="Times" panose="02020603060405020304" pitchFamily="18" charset="0"/>
              </a:rPr>
              <a:t> </a:t>
            </a:r>
            <a:endParaRPr lang="tr-TR" dirty="0" smtClean="0">
              <a:solidFill>
                <a:schemeClr val="accent1"/>
              </a:solidFill>
            </a:endParaRPr>
          </a:p>
        </p:txBody>
      </p:sp>
      <p:sp>
        <p:nvSpPr>
          <p:cNvPr id="2" name="Slayt Numarası Yer Tutucusu 1"/>
          <p:cNvSpPr>
            <a:spLocks noGrp="1"/>
          </p:cNvSpPr>
          <p:nvPr>
            <p:ph type="sldNum" sz="quarter" idx="12"/>
          </p:nvPr>
        </p:nvSpPr>
        <p:spPr/>
        <p:txBody>
          <a:bodyPr/>
          <a:lstStyle/>
          <a:p>
            <a:pPr>
              <a:defRPr/>
            </a:pPr>
            <a:fld id="{0C88EE6C-7341-45C8-A2CD-A40477C1960B}" type="slidenum">
              <a:rPr lang="tr-TR" smtClean="0"/>
              <a:pPr>
                <a:defRPr/>
              </a:pPr>
              <a:t>7</a:t>
            </a:fld>
            <a:endParaRPr lang="tr-TR"/>
          </a:p>
        </p:txBody>
      </p:sp>
    </p:spTree>
    <p:extLst>
      <p:ext uri="{BB962C8B-B14F-4D97-AF65-F5344CB8AC3E}">
        <p14:creationId xmlns:p14="http://schemas.microsoft.com/office/powerpoint/2010/main" val="16687425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396360" y="332656"/>
            <a:ext cx="6589199" cy="428626"/>
          </a:xfrm>
        </p:spPr>
        <p:txBody>
          <a:bodyPr>
            <a:normAutofit fontScale="90000"/>
          </a:bodyPr>
          <a:lstStyle/>
          <a:p>
            <a:r>
              <a:rPr lang="tr-TR" sz="2800" b="1" dirty="0" smtClean="0">
                <a:solidFill>
                  <a:schemeClr val="accent1"/>
                </a:solidFill>
              </a:rPr>
              <a:t>GİDEN/GELEN ÖĞRENCİ DERSLER :</a:t>
            </a:r>
            <a:endParaRPr lang="tr-TR" sz="2800" b="1" dirty="0">
              <a:solidFill>
                <a:schemeClr val="accent1"/>
              </a:solidFill>
            </a:endParaRPr>
          </a:p>
        </p:txBody>
      </p:sp>
      <p:sp>
        <p:nvSpPr>
          <p:cNvPr id="3" name="İçerik Yer Tutucusu 2"/>
          <p:cNvSpPr>
            <a:spLocks noGrp="1"/>
          </p:cNvSpPr>
          <p:nvPr>
            <p:ph idx="1"/>
          </p:nvPr>
        </p:nvSpPr>
        <p:spPr>
          <a:xfrm>
            <a:off x="1373805" y="1093938"/>
            <a:ext cx="6375961" cy="4904683"/>
          </a:xfrm>
        </p:spPr>
        <p:txBody>
          <a:bodyPr>
            <a:normAutofit/>
          </a:bodyPr>
          <a:lstStyle/>
          <a:p>
            <a:pPr algn="just">
              <a:buFont typeface="Wingdings" panose="05000000000000000000" pitchFamily="2" charset="2"/>
              <a:buChar char="ü"/>
            </a:pPr>
            <a:r>
              <a:rPr lang="tr-TR" sz="1600" b="1" u="sng" dirty="0" smtClean="0">
                <a:solidFill>
                  <a:schemeClr val="accent1">
                    <a:lumMod val="75000"/>
                  </a:schemeClr>
                </a:solidFill>
                <a:latin typeface="Times" panose="02020603060405020304" pitchFamily="18" charset="0"/>
              </a:rPr>
              <a:t>İlgili </a:t>
            </a:r>
            <a:r>
              <a:rPr lang="tr-TR" sz="1600" b="1" u="sng" dirty="0">
                <a:solidFill>
                  <a:schemeClr val="accent1">
                    <a:lumMod val="75000"/>
                  </a:schemeClr>
                </a:solidFill>
                <a:latin typeface="Times" panose="02020603060405020304" pitchFamily="18" charset="0"/>
              </a:rPr>
              <a:t>bölüm </a:t>
            </a:r>
            <a:r>
              <a:rPr lang="tr-TR" sz="1600" b="1" u="sng" dirty="0" smtClean="0">
                <a:solidFill>
                  <a:schemeClr val="accent1">
                    <a:lumMod val="75000"/>
                  </a:schemeClr>
                </a:solidFill>
                <a:latin typeface="Times" panose="02020603060405020304" pitchFamily="18" charset="0"/>
              </a:rPr>
              <a:t>sorumlularının, </a:t>
            </a:r>
            <a:r>
              <a:rPr lang="tr-TR" sz="1600" b="1" u="sng" dirty="0">
                <a:solidFill>
                  <a:schemeClr val="accent1">
                    <a:lumMod val="75000"/>
                  </a:schemeClr>
                </a:solidFill>
                <a:latin typeface="Times" panose="02020603060405020304" pitchFamily="18" charset="0"/>
              </a:rPr>
              <a:t>öğrencilerin kendi yükseköğretim kurumlarında aldıkları veya alacakları dersler nedeniyle ortaya çıkabilecek ders tekrarlarının </a:t>
            </a:r>
            <a:r>
              <a:rPr lang="tr-TR" sz="1600" b="1" u="sng" dirty="0" smtClean="0">
                <a:solidFill>
                  <a:schemeClr val="accent1">
                    <a:lumMod val="75000"/>
                  </a:schemeClr>
                </a:solidFill>
                <a:latin typeface="Times" panose="02020603060405020304" pitchFamily="18" charset="0"/>
              </a:rPr>
              <a:t>önlenmesi</a:t>
            </a:r>
            <a:r>
              <a:rPr lang="tr-TR" sz="1600" dirty="0">
                <a:solidFill>
                  <a:schemeClr val="accent1">
                    <a:lumMod val="75000"/>
                  </a:schemeClr>
                </a:solidFill>
                <a:latin typeface="Times" panose="02020603060405020304" pitchFamily="18" charset="0"/>
              </a:rPr>
              <a:t> </a:t>
            </a:r>
            <a:r>
              <a:rPr lang="tr-TR" sz="1600" dirty="0" smtClean="0">
                <a:solidFill>
                  <a:schemeClr val="accent1">
                    <a:lumMod val="75000"/>
                  </a:schemeClr>
                </a:solidFill>
                <a:latin typeface="Times" panose="02020603060405020304" pitchFamily="18" charset="0"/>
              </a:rPr>
              <a:t>ve </a:t>
            </a:r>
            <a:r>
              <a:rPr lang="tr-TR" sz="1600" dirty="0">
                <a:solidFill>
                  <a:schemeClr val="accent1">
                    <a:lumMod val="75000"/>
                  </a:schemeClr>
                </a:solidFill>
                <a:latin typeface="Times" panose="02020603060405020304" pitchFamily="18" charset="0"/>
              </a:rPr>
              <a:t>değişim döneminde kendi kurumlarında alacakları derslerle gidecekleri kurumda alacakları derslerin eşleştirilmesi konuları ile öğrencilerin değişim süresince kredi, ders, dönem veya yıl kaybına uğramaması için gerekli tedbirleri almaları gerekir. </a:t>
            </a:r>
          </a:p>
          <a:p>
            <a:pPr algn="just">
              <a:buFont typeface="Wingdings" panose="05000000000000000000" pitchFamily="2" charset="2"/>
              <a:buChar char="ü"/>
              <a:defRPr/>
            </a:pPr>
            <a:r>
              <a:rPr lang="tr-TR" sz="1600" dirty="0">
                <a:solidFill>
                  <a:schemeClr val="accent1">
                    <a:lumMod val="75000"/>
                  </a:schemeClr>
                </a:solidFill>
                <a:latin typeface="Times" panose="02020603060405020304" pitchFamily="18" charset="0"/>
              </a:rPr>
              <a:t>Bu amaçla öğrenciler kredilerin tamamlanmasında ders tekrarlarının önlenmesi amacıyla, gidilen yükseköğretim kurumunun </a:t>
            </a:r>
            <a:r>
              <a:rPr lang="tr-TR" sz="1600" b="1" u="sng" dirty="0">
                <a:solidFill>
                  <a:schemeClr val="accent1">
                    <a:lumMod val="75000"/>
                  </a:schemeClr>
                </a:solidFill>
                <a:latin typeface="Times" panose="02020603060405020304" pitchFamily="18" charset="0"/>
              </a:rPr>
              <a:t>alt ve üst sınıflarından hatta farklı fakültelerden </a:t>
            </a:r>
            <a:r>
              <a:rPr lang="tr-TR" sz="1600" dirty="0" smtClean="0">
                <a:solidFill>
                  <a:schemeClr val="accent1">
                    <a:lumMod val="75000"/>
                  </a:schemeClr>
                </a:solidFill>
                <a:latin typeface="Times" panose="02020603060405020304" pitchFamily="18" charset="0"/>
              </a:rPr>
              <a:t>ders alabilir. </a:t>
            </a:r>
            <a:r>
              <a:rPr lang="tr-TR" sz="1600" dirty="0">
                <a:solidFill>
                  <a:schemeClr val="accent1">
                    <a:lumMod val="75000"/>
                  </a:schemeClr>
                </a:solidFill>
                <a:latin typeface="Times" panose="02020603060405020304" pitchFamily="18" charset="0"/>
              </a:rPr>
              <a:t>Değişim Programı Protokolünde derslerin kredileri ile derslerin hangi derslere denk sayılacağı önceden belirlenir</a:t>
            </a:r>
            <a:r>
              <a:rPr lang="tr-TR" sz="1600" dirty="0" smtClean="0">
                <a:solidFill>
                  <a:schemeClr val="accent1">
                    <a:lumMod val="75000"/>
                  </a:schemeClr>
                </a:solidFill>
                <a:latin typeface="Times" panose="02020603060405020304" pitchFamily="18" charset="0"/>
              </a:rPr>
              <a:t>.</a:t>
            </a:r>
            <a:endParaRPr lang="tr-TR" sz="1600" dirty="0">
              <a:solidFill>
                <a:schemeClr val="accent1">
                  <a:lumMod val="75000"/>
                </a:schemeClr>
              </a:solidFill>
              <a:latin typeface="Times New Roman" pitchFamily="18" charset="0"/>
              <a:cs typeface="Times New Roman" pitchFamily="18" charset="0"/>
            </a:endParaRPr>
          </a:p>
          <a:p>
            <a:pPr algn="just">
              <a:buFont typeface="Wingdings" panose="05000000000000000000" pitchFamily="2" charset="2"/>
              <a:buChar char="ü"/>
            </a:pPr>
            <a:r>
              <a:rPr lang="tr-TR" sz="1600" b="1" dirty="0" smtClean="0">
                <a:solidFill>
                  <a:schemeClr val="accent1">
                    <a:lumMod val="75000"/>
                  </a:schemeClr>
                </a:solidFill>
                <a:latin typeface="Times" panose="02020603060405020304" pitchFamily="18" charset="0"/>
              </a:rPr>
              <a:t>Denklikler</a:t>
            </a:r>
            <a:r>
              <a:rPr lang="tr-TR" sz="1600" dirty="0">
                <a:solidFill>
                  <a:schemeClr val="accent1">
                    <a:lumMod val="75000"/>
                  </a:schemeClr>
                </a:solidFill>
                <a:latin typeface="Times" panose="02020603060405020304" pitchFamily="18" charset="0"/>
              </a:rPr>
              <a:t>, ilgili akademik birimin yönetim kurulu tarafından onaylanır. Değişim Programından yararlanan öğrencilerin başarılı oldukları dersler, kayıtlı oldukları yükseköğretim kurumlarının ders çizelgelerinde (transkript) yazılı olarak belirtilir. </a:t>
            </a:r>
          </a:p>
          <a:p>
            <a:endParaRPr lang="tr-TR" sz="1600" dirty="0"/>
          </a:p>
          <a:p>
            <a:endParaRPr lang="tr-TR" dirty="0"/>
          </a:p>
        </p:txBody>
      </p:sp>
      <p:sp>
        <p:nvSpPr>
          <p:cNvPr id="5" name="Slayt Numarası Yer Tutucusu 4"/>
          <p:cNvSpPr>
            <a:spLocks noGrp="1"/>
          </p:cNvSpPr>
          <p:nvPr>
            <p:ph type="sldNum" sz="quarter" idx="12"/>
          </p:nvPr>
        </p:nvSpPr>
        <p:spPr/>
        <p:txBody>
          <a:bodyPr/>
          <a:lstStyle/>
          <a:p>
            <a:pPr>
              <a:defRPr/>
            </a:pPr>
            <a:fld id="{0C88EE6C-7341-45C8-A2CD-A40477C1960B}" type="slidenum">
              <a:rPr lang="tr-TR" smtClean="0"/>
              <a:pPr>
                <a:defRPr/>
              </a:pPr>
              <a:t>8</a:t>
            </a:fld>
            <a:endParaRPr lang="tr-TR"/>
          </a:p>
        </p:txBody>
      </p:sp>
    </p:spTree>
    <p:extLst>
      <p:ext uri="{BB962C8B-B14F-4D97-AF65-F5344CB8AC3E}">
        <p14:creationId xmlns:p14="http://schemas.microsoft.com/office/powerpoint/2010/main" val="7529429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014269" y="1484784"/>
            <a:ext cx="7086123" cy="3816424"/>
          </a:xfrm>
        </p:spPr>
        <p:txBody>
          <a:bodyPr>
            <a:noAutofit/>
          </a:bodyPr>
          <a:lstStyle/>
          <a:p>
            <a:pPr algn="just">
              <a:buFont typeface="Wingdings" panose="05000000000000000000" pitchFamily="2" charset="2"/>
              <a:buChar char="q"/>
              <a:defRPr/>
            </a:pPr>
            <a:endParaRPr lang="tr-TR" dirty="0" smtClean="0">
              <a:solidFill>
                <a:schemeClr val="accent1">
                  <a:lumMod val="75000"/>
                </a:schemeClr>
              </a:solidFill>
              <a:latin typeface="Times" panose="02020603060405020304" pitchFamily="18" charset="0"/>
            </a:endParaRPr>
          </a:p>
          <a:p>
            <a:pPr algn="just">
              <a:buFont typeface="Wingdings" panose="05000000000000000000" pitchFamily="2" charset="2"/>
              <a:buChar char="ü"/>
              <a:defRPr/>
            </a:pPr>
            <a:r>
              <a:rPr lang="tr-TR" sz="1600" dirty="0" smtClean="0">
                <a:solidFill>
                  <a:schemeClr val="accent1">
                    <a:lumMod val="75000"/>
                  </a:schemeClr>
                </a:solidFill>
                <a:latin typeface="Times" panose="02020603060405020304" pitchFamily="18" charset="0"/>
              </a:rPr>
              <a:t>Öğrencilerin kredileri, </a:t>
            </a:r>
            <a:r>
              <a:rPr lang="tr-TR" sz="1600" dirty="0">
                <a:solidFill>
                  <a:schemeClr val="accent1">
                    <a:lumMod val="75000"/>
                  </a:schemeClr>
                </a:solidFill>
                <a:latin typeface="Times" panose="02020603060405020304" pitchFamily="18" charset="0"/>
              </a:rPr>
              <a:t>kayıtlı oldukları yükseköğretim kurumlarında aynı yarıyılda </a:t>
            </a:r>
            <a:r>
              <a:rPr lang="tr-TR" sz="1600" b="1" dirty="0">
                <a:solidFill>
                  <a:schemeClr val="accent1">
                    <a:lumMod val="75000"/>
                  </a:schemeClr>
                </a:solidFill>
                <a:latin typeface="Times" panose="02020603060405020304" pitchFamily="18" charset="0"/>
              </a:rPr>
              <a:t>almaları gereken ders yükünden daha az olamaz</a:t>
            </a:r>
            <a:r>
              <a:rPr lang="tr-TR" sz="1600" dirty="0">
                <a:solidFill>
                  <a:schemeClr val="accent1">
                    <a:lumMod val="75000"/>
                  </a:schemeClr>
                </a:solidFill>
                <a:latin typeface="Times" panose="02020603060405020304" pitchFamily="18" charset="0"/>
              </a:rPr>
              <a:t>. </a:t>
            </a:r>
            <a:r>
              <a:rPr lang="tr-TR" sz="1600" b="1" u="sng" dirty="0">
                <a:solidFill>
                  <a:schemeClr val="accent1">
                    <a:lumMod val="75000"/>
                  </a:schemeClr>
                </a:solidFill>
                <a:latin typeface="Times" panose="02020603060405020304" pitchFamily="18" charset="0"/>
              </a:rPr>
              <a:t>Değişimde ders sayısı değil, derslerin kredileri dikkate alınır.</a:t>
            </a:r>
            <a:r>
              <a:rPr lang="tr-TR" sz="1600" b="1" dirty="0">
                <a:solidFill>
                  <a:schemeClr val="accent1">
                    <a:lumMod val="75000"/>
                  </a:schemeClr>
                </a:solidFill>
                <a:latin typeface="Times" panose="02020603060405020304" pitchFamily="18" charset="0"/>
              </a:rPr>
              <a:t> </a:t>
            </a:r>
            <a:endParaRPr lang="tr-TR" sz="1600" b="1" dirty="0" smtClean="0">
              <a:solidFill>
                <a:schemeClr val="accent1">
                  <a:lumMod val="75000"/>
                </a:schemeClr>
              </a:solidFill>
              <a:latin typeface="Times" panose="02020603060405020304" pitchFamily="18" charset="0"/>
            </a:endParaRPr>
          </a:p>
          <a:p>
            <a:pPr algn="just">
              <a:buFont typeface="Wingdings" panose="05000000000000000000" pitchFamily="2" charset="2"/>
              <a:buChar char="ü"/>
              <a:defRPr/>
            </a:pPr>
            <a:r>
              <a:rPr lang="tr-TR" sz="1600" dirty="0" smtClean="0">
                <a:solidFill>
                  <a:schemeClr val="accent1">
                    <a:lumMod val="75000"/>
                  </a:schemeClr>
                </a:solidFill>
                <a:latin typeface="Times" panose="02020603060405020304" pitchFamily="18" charset="0"/>
              </a:rPr>
              <a:t> Bologna </a:t>
            </a:r>
            <a:r>
              <a:rPr lang="tr-TR" sz="1600" dirty="0">
                <a:solidFill>
                  <a:schemeClr val="accent1">
                    <a:lumMod val="75000"/>
                  </a:schemeClr>
                </a:solidFill>
                <a:latin typeface="Times" panose="02020603060405020304" pitchFamily="18" charset="0"/>
              </a:rPr>
              <a:t>süreci dolayısı ile geçerli olan AKTS- ECTS, Ulusal ders kredisi ise UK olarak belirtilmektedir. Öğrenim Protokolünde yer alan </a:t>
            </a:r>
            <a:r>
              <a:rPr lang="tr-TR" sz="1600" dirty="0" smtClean="0">
                <a:solidFill>
                  <a:schemeClr val="accent1">
                    <a:lumMod val="75000"/>
                  </a:schemeClr>
                </a:solidFill>
                <a:latin typeface="Times" panose="02020603060405020304" pitchFamily="18" charset="0"/>
              </a:rPr>
              <a:t>                  alınacak-sayılacak </a:t>
            </a:r>
            <a:r>
              <a:rPr lang="tr-TR" sz="1600" dirty="0">
                <a:solidFill>
                  <a:schemeClr val="accent1">
                    <a:lumMod val="75000"/>
                  </a:schemeClr>
                </a:solidFill>
                <a:latin typeface="Times" panose="02020603060405020304" pitchFamily="18" charset="0"/>
              </a:rPr>
              <a:t>dersler kısmının her ikisinin de ya tamamen ulusal krediye göre yada tamamen AKTS </a:t>
            </a:r>
            <a:r>
              <a:rPr lang="tr-TR" sz="1600" dirty="0" smtClean="0">
                <a:solidFill>
                  <a:schemeClr val="accent1">
                    <a:lumMod val="75000"/>
                  </a:schemeClr>
                </a:solidFill>
                <a:latin typeface="Times" panose="02020603060405020304" pitchFamily="18" charset="0"/>
              </a:rPr>
              <a:t>kredisine </a:t>
            </a:r>
            <a:r>
              <a:rPr lang="tr-TR" sz="1600" dirty="0">
                <a:solidFill>
                  <a:schemeClr val="accent1">
                    <a:lumMod val="75000"/>
                  </a:schemeClr>
                </a:solidFill>
                <a:latin typeface="Times" panose="02020603060405020304" pitchFamily="18" charset="0"/>
              </a:rPr>
              <a:t>göre doldurulması ve hangi krediye göre </a:t>
            </a:r>
            <a:r>
              <a:rPr lang="tr-TR" sz="1600" dirty="0" smtClean="0">
                <a:solidFill>
                  <a:schemeClr val="accent1">
                    <a:lumMod val="75000"/>
                  </a:schemeClr>
                </a:solidFill>
                <a:latin typeface="Times" panose="02020603060405020304" pitchFamily="18" charset="0"/>
              </a:rPr>
              <a:t>doldurulduğunun belirtilmesi </a:t>
            </a:r>
            <a:r>
              <a:rPr lang="tr-TR" sz="1600" dirty="0">
                <a:solidFill>
                  <a:schemeClr val="accent1">
                    <a:lumMod val="75000"/>
                  </a:schemeClr>
                </a:solidFill>
                <a:latin typeface="Times" panose="02020603060405020304" pitchFamily="18" charset="0"/>
              </a:rPr>
              <a:t>gerekmektedir</a:t>
            </a:r>
            <a:r>
              <a:rPr lang="tr-TR" sz="1600" dirty="0" smtClean="0">
                <a:solidFill>
                  <a:schemeClr val="accent1">
                    <a:lumMod val="75000"/>
                  </a:schemeClr>
                </a:solidFill>
                <a:latin typeface="Times" panose="02020603060405020304" pitchFamily="18" charset="0"/>
              </a:rPr>
              <a:t>.</a:t>
            </a:r>
          </a:p>
          <a:p>
            <a:pPr marL="0" indent="0" algn="just">
              <a:buClr>
                <a:schemeClr val="accent3"/>
              </a:buClr>
              <a:buNone/>
              <a:defRPr/>
            </a:pPr>
            <a:endParaRPr lang="tr-TR" sz="1600" dirty="0">
              <a:latin typeface="Times" panose="02020603060405020304" pitchFamily="18" charset="0"/>
            </a:endParaRPr>
          </a:p>
        </p:txBody>
      </p:sp>
      <p:sp>
        <p:nvSpPr>
          <p:cNvPr id="2" name="Slayt Numarası Yer Tutucusu 1"/>
          <p:cNvSpPr>
            <a:spLocks noGrp="1"/>
          </p:cNvSpPr>
          <p:nvPr>
            <p:ph type="sldNum" sz="quarter" idx="12"/>
          </p:nvPr>
        </p:nvSpPr>
        <p:spPr/>
        <p:txBody>
          <a:bodyPr/>
          <a:lstStyle/>
          <a:p>
            <a:pPr>
              <a:defRPr/>
            </a:pPr>
            <a:fld id="{0C88EE6C-7341-45C8-A2CD-A40477C1960B}" type="slidenum">
              <a:rPr lang="tr-TR" smtClean="0"/>
              <a:pPr>
                <a:defRPr/>
              </a:pPr>
              <a:t>9</a:t>
            </a:fld>
            <a:endParaRPr lang="tr-TR"/>
          </a:p>
        </p:txBody>
      </p:sp>
    </p:spTree>
  </p:cSld>
  <p:clrMapOvr>
    <a:masterClrMapping/>
  </p:clrMapOvr>
  <p:transition>
    <p:pull/>
  </p:transition>
  <p:timing>
    <p:tnLst>
      <p:par>
        <p:cTn id="1" dur="indefinite" restart="never" nodeType="tmRoot"/>
      </p:par>
    </p:tnLst>
  </p:timing>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themeOverride>
</file>

<file path=docProps/app.xml><?xml version="1.0" encoding="utf-8"?>
<Properties xmlns="http://schemas.openxmlformats.org/officeDocument/2006/extended-properties" xmlns:vt="http://schemas.openxmlformats.org/officeDocument/2006/docPropsVTypes">
  <Template/>
  <TotalTime>2899</TotalTime>
  <Words>672</Words>
  <Application>Microsoft Office PowerPoint</Application>
  <PresentationFormat>Ekran Gösterisi (4:3)</PresentationFormat>
  <Paragraphs>76</Paragraphs>
  <Slides>14</Slides>
  <Notes>2</Notes>
  <HiddenSlides>0</HiddenSlides>
  <MMClips>0</MMClips>
  <ScaleCrop>false</ScaleCrop>
  <HeadingPairs>
    <vt:vector size="6" baseType="variant">
      <vt:variant>
        <vt:lpstr>Kullanılan Yazı Tipleri</vt:lpstr>
      </vt:variant>
      <vt:variant>
        <vt:i4>9</vt:i4>
      </vt:variant>
      <vt:variant>
        <vt:lpstr>Tema</vt:lpstr>
      </vt:variant>
      <vt:variant>
        <vt:i4>1</vt:i4>
      </vt:variant>
      <vt:variant>
        <vt:lpstr>Slayt Başlıkları</vt:lpstr>
      </vt:variant>
      <vt:variant>
        <vt:i4>14</vt:i4>
      </vt:variant>
    </vt:vector>
  </HeadingPairs>
  <TitlesOfParts>
    <vt:vector size="24" baseType="lpstr">
      <vt:lpstr>Algerian</vt:lpstr>
      <vt:lpstr>Arial</vt:lpstr>
      <vt:lpstr>Calibri</vt:lpstr>
      <vt:lpstr>Century Gothic</vt:lpstr>
      <vt:lpstr>Times</vt:lpstr>
      <vt:lpstr>Times New Roman</vt:lpstr>
      <vt:lpstr>Wingdings</vt:lpstr>
      <vt:lpstr>Wingdings 2</vt:lpstr>
      <vt:lpstr>Wingdings 3</vt:lpstr>
      <vt:lpstr>Duman</vt:lpstr>
      <vt:lpstr>FARABİ KURUM KOORDİNATÖRLÜĞÜ BİLGİLENDİRME SUNUMU      </vt:lpstr>
      <vt:lpstr>Farabi Değişim Programı Nedir?</vt:lpstr>
      <vt:lpstr>Amacı ve Süresi?</vt:lpstr>
      <vt:lpstr>PowerPoint Sunusu</vt:lpstr>
      <vt:lpstr>FARABİ KURUM KOORDİNATÖRLÜĞÜ</vt:lpstr>
      <vt:lpstr> </vt:lpstr>
      <vt:lpstr>PowerPoint Sunusu</vt:lpstr>
      <vt:lpstr>GİDEN/GELEN ÖĞRENCİ DERSLER :</vt:lpstr>
      <vt:lpstr>PowerPoint Sunusu</vt:lpstr>
      <vt:lpstr>PowerPoint Sunusu</vt:lpstr>
      <vt:lpstr>PowerPoint Sunusu</vt:lpstr>
      <vt:lpstr>AKADEMİK TANINIRLIK</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user</dc:creator>
  <cp:lastModifiedBy>Asus</cp:lastModifiedBy>
  <cp:revision>245</cp:revision>
  <dcterms:created xsi:type="dcterms:W3CDTF">2009-11-10T09:12:06Z</dcterms:created>
  <dcterms:modified xsi:type="dcterms:W3CDTF">2019-09-18T12:18:59Z</dcterms:modified>
</cp:coreProperties>
</file>